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2"/>
  </p:notesMasterIdLst>
  <p:sldIdLst>
    <p:sldId id="257" r:id="rId2"/>
    <p:sldId id="258" r:id="rId3"/>
    <p:sldId id="259" r:id="rId4"/>
    <p:sldId id="261" r:id="rId5"/>
    <p:sldId id="262" r:id="rId6"/>
    <p:sldId id="287" r:id="rId7"/>
    <p:sldId id="290"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2" r:id="rId25"/>
    <p:sldId id="284" r:id="rId26"/>
    <p:sldId id="286" r:id="rId27"/>
    <p:sldId id="279" r:id="rId28"/>
    <p:sldId id="280" r:id="rId29"/>
    <p:sldId id="288" r:id="rId30"/>
    <p:sldId id="289" r:id="rId3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p:scale>
          <a:sx n="70" d="100"/>
          <a:sy n="70" d="100"/>
        </p:scale>
        <p:origin x="-126" y="1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253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1D24D0E1-EDCC-47E0-864D-338EDA2F7FAA}" type="datetimeFigureOut">
              <a:rPr lang="en-US" smtClean="0"/>
              <a:pPr/>
              <a:t>8/18/2014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7205BD88-EAAB-433D-82C5-A8B676613F8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A5558A-BE7B-46A7-A4C5-C804F6F401D3}"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5BD88-EAAB-433D-82C5-A8B676613F8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A5558A-BE7B-46A7-A4C5-C804F6F401D3}"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5BD88-EAAB-433D-82C5-A8B676613F85}"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5BD88-EAAB-433D-82C5-A8B676613F85}"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5BD88-EAAB-433D-82C5-A8B676613F85}" type="slidenum">
              <a:rPr lang="en-US" smtClean="0"/>
              <a:pPr/>
              <a:t>30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A5558A-BE7B-46A7-A4C5-C804F6F401D3}"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A5558A-BE7B-46A7-A4C5-C804F6F401D3}"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A5558A-BE7B-46A7-A4C5-C804F6F401D3}"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EB5C921-BACE-4C7C-AAF7-7A1E37B9F60C}" type="datetimeFigureOut">
              <a:rPr lang="en-US" smtClean="0"/>
              <a:pPr/>
              <a:t>8/18/2014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1C4449F-23FF-40D9-BAC6-862D1B064AF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EB5C921-BACE-4C7C-AAF7-7A1E37B9F60C}" type="datetimeFigureOut">
              <a:rPr lang="en-US" smtClean="0"/>
              <a:pPr/>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4449F-23FF-40D9-BAC6-862D1B064AF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EB5C921-BACE-4C7C-AAF7-7A1E37B9F60C}" type="datetimeFigureOut">
              <a:rPr lang="en-US" smtClean="0"/>
              <a:pPr/>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4449F-23FF-40D9-BAC6-862D1B064AF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EB5C921-BACE-4C7C-AAF7-7A1E37B9F60C}" type="datetimeFigureOut">
              <a:rPr lang="en-US" smtClean="0"/>
              <a:pPr/>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4449F-23FF-40D9-BAC6-862D1B064AF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EB5C921-BACE-4C7C-AAF7-7A1E37B9F60C}" type="datetimeFigureOut">
              <a:rPr lang="en-US" smtClean="0"/>
              <a:pPr/>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4449F-23FF-40D9-BAC6-862D1B064AF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EB5C921-BACE-4C7C-AAF7-7A1E37B9F60C}" type="datetimeFigureOut">
              <a:rPr lang="en-US" smtClean="0"/>
              <a:pPr/>
              <a:t>8/18/2014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C4449F-23FF-40D9-BAC6-862D1B064AF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EB5C921-BACE-4C7C-AAF7-7A1E37B9F60C}" type="datetimeFigureOut">
              <a:rPr lang="en-US" smtClean="0"/>
              <a:pPr/>
              <a:t>8/18/2014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C4449F-23FF-40D9-BAC6-862D1B064AF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3EB5C921-BACE-4C7C-AAF7-7A1E37B9F60C}" type="datetimeFigureOut">
              <a:rPr lang="en-US" smtClean="0"/>
              <a:pPr/>
              <a:t>8/18/2014</a:t>
            </a:fld>
            <a:endParaRPr lang="en-US"/>
          </a:p>
        </p:txBody>
      </p:sp>
      <p:sp>
        <p:nvSpPr>
          <p:cNvPr id="8" name="Slide Number Placeholder 7"/>
          <p:cNvSpPr>
            <a:spLocks noGrp="1"/>
          </p:cNvSpPr>
          <p:nvPr>
            <p:ph type="sldNum" sz="quarter" idx="11"/>
          </p:nvPr>
        </p:nvSpPr>
        <p:spPr/>
        <p:txBody>
          <a:bodyPr/>
          <a:lstStyle/>
          <a:p>
            <a:fld id="{81C4449F-23FF-40D9-BAC6-862D1B064AFC}"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5C921-BACE-4C7C-AAF7-7A1E37B9F60C}" type="datetimeFigureOut">
              <a:rPr lang="en-US" smtClean="0"/>
              <a:pPr/>
              <a:t>8/18/2014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C4449F-23FF-40D9-BAC6-862D1B064AF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EB5C921-BACE-4C7C-AAF7-7A1E37B9F60C}" type="datetimeFigureOut">
              <a:rPr lang="en-US" smtClean="0"/>
              <a:pPr/>
              <a:t>8/18/2014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81C4449F-23FF-40D9-BAC6-862D1B064AF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EB5C921-BACE-4C7C-AAF7-7A1E37B9F60C}" type="datetimeFigureOut">
              <a:rPr lang="en-US" smtClean="0"/>
              <a:pPr/>
              <a:t>8/18/2014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C4449F-23FF-40D9-BAC6-862D1B064AF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EB5C921-BACE-4C7C-AAF7-7A1E37B9F60C}" type="datetimeFigureOut">
              <a:rPr lang="en-US" smtClean="0"/>
              <a:pPr/>
              <a:t>8/18/2014</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81C4449F-23FF-40D9-BAC6-862D1B064AF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jpeg"/><Relationship Id="rId7"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52.jpeg"/><Relationship Id="rId11" Type="http://schemas.openxmlformats.org/officeDocument/2006/relationships/image" Target="../media/image1.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1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1.jpeg"/><Relationship Id="rId4" Type="http://schemas.openxmlformats.org/officeDocument/2006/relationships/image" Target="../media/image58.jpeg"/><Relationship Id="rId9" Type="http://schemas.openxmlformats.org/officeDocument/2006/relationships/image" Target="../media/image63.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jpeg"/><Relationship Id="rId5" Type="http://schemas.openxmlformats.org/officeDocument/2006/relationships/image" Target="../media/image73.jpeg"/><Relationship Id="rId4" Type="http://schemas.openxmlformats.org/officeDocument/2006/relationships/image" Target="../media/image72.jpeg"/></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hyperlink" Target="http://www.truckla.com/"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1.jpeg"/><Relationship Id="rId7" Type="http://schemas.openxmlformats.org/officeDocument/2006/relationships/image" Target="../media/image79.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78.jpeg"/><Relationship Id="rId5" Type="http://schemas.openxmlformats.org/officeDocument/2006/relationships/image" Target="cid:004701c998e6$c30f0010$0101a8c0@trucklaservice" TargetMode="External"/><Relationship Id="rId10" Type="http://schemas.openxmlformats.org/officeDocument/2006/relationships/image" Target="../media/image82.jpeg"/><Relationship Id="rId4" Type="http://schemas.openxmlformats.org/officeDocument/2006/relationships/image" Target="../media/image77.jpeg"/><Relationship Id="rId9" Type="http://schemas.openxmlformats.org/officeDocument/2006/relationships/image" Target="../media/image81.jpeg"/></Relationships>
</file>

<file path=ppt/slides/_rels/slide21.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1.jpeg"/><Relationship Id="rId7"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23.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24.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1.jpeg"/><Relationship Id="rId7" Type="http://schemas.openxmlformats.org/officeDocument/2006/relationships/image" Target="../media/image100.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99.jpeg"/><Relationship Id="rId5" Type="http://schemas.openxmlformats.org/officeDocument/2006/relationships/image" Target="../media/image98.jpeg"/><Relationship Id="rId10" Type="http://schemas.openxmlformats.org/officeDocument/2006/relationships/hyperlink" Target="https://mail.google.com/mail/?ui=2&amp;ik=c26054cf15&amp;view=att&amp;th=128099a50501a012&amp;attid=0.2&amp;disp=inline&amp;zw" TargetMode="External"/><Relationship Id="rId4" Type="http://schemas.openxmlformats.org/officeDocument/2006/relationships/image" Target="../media/image97.jpeg"/><Relationship Id="rId9" Type="http://schemas.openxmlformats.org/officeDocument/2006/relationships/image" Target="../media/image102.jpeg"/></Relationships>
</file>

<file path=ppt/slides/_rels/slide2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jpeg"/><Relationship Id="rId7"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103.png"/><Relationship Id="rId5" Type="http://schemas.openxmlformats.org/officeDocument/2006/relationships/image" Target="../media/image6.png"/><Relationship Id="rId4" Type="http://schemas.openxmlformats.org/officeDocument/2006/relationships/hyperlink" Target="https://mail.google.com/mail/?ui=2&amp;ik=c26054cf15&amp;view=att&amp;th=128099a50501a012&amp;attid=0.2&amp;disp=inline&amp;zw"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1.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57200" y="152400"/>
            <a:ext cx="8229600" cy="1250950"/>
          </a:xfrm>
          <a:prstGeom prst="flowChartAlternateProcess">
            <a:avLst/>
          </a:prstGeom>
          <a:ln>
            <a:solidFill>
              <a:schemeClr val="tx1"/>
            </a:solidFill>
          </a:ln>
          <a:effectLst>
            <a:reflection blurRad="6350" stA="50000" endA="300" endPos="38500" dist="50800" dir="5400000" sy="-100000" algn="bl" rotWithShape="0"/>
          </a:effectLst>
        </p:spPr>
        <p:style>
          <a:lnRef idx="0">
            <a:scrgbClr r="0" g="0" b="0"/>
          </a:lnRef>
          <a:fillRef idx="1002">
            <a:schemeClr val="dk1"/>
          </a:fillRef>
          <a:effectRef idx="0">
            <a:scrgbClr r="0" g="0" b="0"/>
          </a:effectRef>
          <a:fontRef idx="major"/>
        </p:style>
        <p:txBody>
          <a:bodyPr>
            <a:normAutofit/>
          </a:bodyPr>
          <a:lstStyle/>
          <a:p>
            <a:pPr algn="ctr"/>
            <a:r>
              <a:rPr lang="en-US" dirty="0" smtClean="0">
                <a:ln>
                  <a:solidFill>
                    <a:schemeClr val="bg2">
                      <a:lumMod val="40000"/>
                      <a:lumOff val="60000"/>
                    </a:schemeClr>
                  </a:solidFill>
                </a:ln>
                <a:solidFill>
                  <a:srgbClr val="333399"/>
                </a:solidFill>
                <a:effectLst>
                  <a:outerShdw blurRad="38100" dist="38100" dir="2700000" algn="tl">
                    <a:srgbClr val="000000">
                      <a:alpha val="43137"/>
                    </a:srgbClr>
                  </a:outerShdw>
                </a:effectLst>
              </a:rPr>
              <a:t>Dependable and Reliable</a:t>
            </a:r>
            <a:endParaRPr lang="en-US" dirty="0">
              <a:ln>
                <a:solidFill>
                  <a:schemeClr val="bg2">
                    <a:lumMod val="40000"/>
                    <a:lumOff val="60000"/>
                  </a:schemeClr>
                </a:solidFill>
              </a:ln>
              <a:solidFill>
                <a:srgbClr val="333399"/>
              </a:solidFill>
              <a:effectLst>
                <a:outerShdw blurRad="38100" dist="38100" dir="2700000" algn="tl">
                  <a:srgbClr val="000000">
                    <a:alpha val="43137"/>
                  </a:srgbClr>
                </a:outerShdw>
              </a:effectLst>
            </a:endParaRPr>
          </a:p>
        </p:txBody>
      </p:sp>
      <p:sp>
        <p:nvSpPr>
          <p:cNvPr id="235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355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23555" name="Picture 3" descr="truckla2[1] Letter Head"/>
          <p:cNvPicPr>
            <a:picLocks noChangeAspect="1" noChangeArrowheads="1"/>
          </p:cNvPicPr>
          <p:nvPr/>
        </p:nvPicPr>
        <p:blipFill>
          <a:blip r:embed="rId3" cstate="print">
            <a:lum contrast="40000"/>
          </a:blip>
          <a:srcRect/>
          <a:stretch>
            <a:fillRect/>
          </a:stretch>
        </p:blipFill>
        <p:spPr bwMode="auto">
          <a:xfrm>
            <a:off x="1981200" y="1524000"/>
            <a:ext cx="4953000" cy="1143000"/>
          </a:xfrm>
          <a:prstGeom prst="roundRect">
            <a:avLst>
              <a:gd name="adj" fmla="val 10746"/>
            </a:avLst>
          </a:prstGeom>
          <a:solidFill>
            <a:srgbClr val="FFFFFF">
              <a:shade val="85000"/>
            </a:srgbClr>
          </a:solidFill>
          <a:ln>
            <a:solidFill>
              <a:srgbClr val="002060"/>
            </a:solidFill>
          </a:ln>
          <a:effectLst>
            <a:reflection blurRad="12700" stA="38000" endPos="28000" dist="5000" dir="5400000" sy="-100000" algn="bl" rotWithShape="0"/>
          </a:effectLst>
        </p:spPr>
        <p:style>
          <a:lnRef idx="0">
            <a:scrgbClr r="0" g="0" b="0"/>
          </a:lnRef>
          <a:fillRef idx="1002">
            <a:schemeClr val="dk2"/>
          </a:fillRef>
          <a:effectRef idx="0">
            <a:scrgbClr r="0" g="0" b="0"/>
          </a:effectRef>
          <a:fontRef idx="major"/>
        </p:style>
      </p:pic>
      <p:pic>
        <p:nvPicPr>
          <p:cNvPr id="32775" name="Picture 7"/>
          <p:cNvPicPr>
            <a:picLocks noChangeAspect="1" noChangeArrowheads="1"/>
          </p:cNvPicPr>
          <p:nvPr/>
        </p:nvPicPr>
        <p:blipFill>
          <a:blip r:embed="rId4" cstate="print"/>
          <a:srcRect/>
          <a:stretch>
            <a:fillRect/>
          </a:stretch>
        </p:blipFill>
        <p:spPr bwMode="auto">
          <a:xfrm>
            <a:off x="228600" y="2895600"/>
            <a:ext cx="2514600" cy="1663574"/>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776" name="Picture 8"/>
          <p:cNvPicPr>
            <a:picLocks noChangeAspect="1" noChangeArrowheads="1"/>
          </p:cNvPicPr>
          <p:nvPr/>
        </p:nvPicPr>
        <p:blipFill>
          <a:blip r:embed="rId5" cstate="print"/>
          <a:srcRect/>
          <a:stretch>
            <a:fillRect/>
          </a:stretch>
        </p:blipFill>
        <p:spPr bwMode="auto">
          <a:xfrm>
            <a:off x="228600" y="4876800"/>
            <a:ext cx="2901043" cy="182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C:\Documents and Settings\judy\Local Settings\Temporary Internet Files\Content.IE5\I9V4T4J6\002.jpg"/>
          <p:cNvPicPr/>
          <p:nvPr/>
        </p:nvPicPr>
        <p:blipFill>
          <a:blip r:embed="rId6" cstate="print"/>
          <a:srcRect/>
          <a:stretch>
            <a:fillRect/>
          </a:stretch>
        </p:blipFill>
        <p:spPr bwMode="auto">
          <a:xfrm>
            <a:off x="6324600" y="2895600"/>
            <a:ext cx="2514600" cy="16764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6" descr="C:\Documents and Settings\Administrator\My Documents\Ft Donelson Pics\100_0354.JPG"/>
          <p:cNvPicPr>
            <a:picLocks noChangeAspect="1" noChangeArrowheads="1"/>
          </p:cNvPicPr>
          <p:nvPr/>
        </p:nvPicPr>
        <p:blipFill>
          <a:blip r:embed="rId7" cstate="print"/>
          <a:srcRect/>
          <a:stretch>
            <a:fillRect/>
          </a:stretch>
        </p:blipFill>
        <p:spPr bwMode="auto">
          <a:xfrm>
            <a:off x="5943600" y="4876800"/>
            <a:ext cx="2895600" cy="182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3"/>
          <p:cNvPicPr>
            <a:picLocks noChangeAspect="1" noChangeArrowheads="1"/>
          </p:cNvPicPr>
          <p:nvPr/>
        </p:nvPicPr>
        <p:blipFill>
          <a:blip r:embed="rId8" cstate="print"/>
          <a:srcRect l="33101" t="15000" r="25000" b="21000"/>
          <a:stretch>
            <a:fillRect/>
          </a:stretch>
        </p:blipFill>
        <p:spPr bwMode="auto">
          <a:xfrm>
            <a:off x="3352800" y="3505200"/>
            <a:ext cx="2362200" cy="28956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52600"/>
            <a:ext cx="4572000" cy="1169551"/>
          </a:xfrm>
          <a:prstGeom prst="rect">
            <a:avLst/>
          </a:prstGeom>
        </p:spPr>
        <p:txBody>
          <a:bodyPr>
            <a:spAutoFit/>
          </a:bodyPr>
          <a:lstStyle/>
          <a:p>
            <a:r>
              <a:rPr lang="en-US" sz="1400" u="sng" dirty="0" smtClean="0"/>
              <a:t>Contract #</a:t>
            </a:r>
            <a:r>
              <a:rPr lang="en-US" sz="1400" dirty="0" smtClean="0"/>
              <a:t> Q5600040177</a:t>
            </a:r>
          </a:p>
          <a:p>
            <a:r>
              <a:rPr lang="en-US" sz="1400" dirty="0" smtClean="0"/>
              <a:t>Vicksburg National Military Park </a:t>
            </a:r>
          </a:p>
          <a:p>
            <a:r>
              <a:rPr lang="en-US" sz="1400" dirty="0" smtClean="0"/>
              <a:t>(Erosion on graveyard and Fort Hill Dr.)</a:t>
            </a:r>
          </a:p>
          <a:p>
            <a:r>
              <a:rPr lang="en-US" sz="1400" dirty="0" smtClean="0"/>
              <a:t>06/04-09/04</a:t>
            </a:r>
          </a:p>
          <a:p>
            <a:endParaRPr lang="en-US" sz="1400" dirty="0" smtClean="0"/>
          </a:p>
        </p:txBody>
      </p:sp>
      <p:pic>
        <p:nvPicPr>
          <p:cNvPr id="5" name="Picture 3" descr="truckla2[1] Letter Head"/>
          <p:cNvPicPr>
            <a:picLocks noChangeAspect="1" noChangeArrowheads="1"/>
          </p:cNvPicPr>
          <p:nvPr/>
        </p:nvPicPr>
        <p:blipFill>
          <a:blip r:embed="rId3" cstate="print"/>
          <a:srcRect/>
          <a:stretch>
            <a:fillRect/>
          </a:stretch>
        </p:blipFill>
        <p:spPr bwMode="auto">
          <a:xfrm>
            <a:off x="2057400" y="381000"/>
            <a:ext cx="4953000" cy="533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style>
          <a:lnRef idx="0">
            <a:scrgbClr r="0" g="0" b="0"/>
          </a:lnRef>
          <a:fillRef idx="1002">
            <a:schemeClr val="dk2"/>
          </a:fillRef>
          <a:effectRef idx="0">
            <a:scrgbClr r="0" g="0" b="0"/>
          </a:effectRef>
          <a:fontRef idx="major"/>
        </p:style>
      </p:pic>
      <p:sp>
        <p:nvSpPr>
          <p:cNvPr id="6" name="Title 1"/>
          <p:cNvSpPr>
            <a:spLocks noGrp="1"/>
          </p:cNvSpPr>
          <p:nvPr>
            <p:ph type="title"/>
          </p:nvPr>
        </p:nvSpPr>
        <p:spPr>
          <a:xfrm>
            <a:off x="0" y="914400"/>
            <a:ext cx="2133600" cy="730250"/>
          </a:xfrm>
        </p:spPr>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solidFill>
                  <a:schemeClr val="tx1"/>
                </a:solidFill>
                <a:effectLst>
                  <a:outerShdw blurRad="88000" dist="50800" dir="5040000" algn="tl">
                    <a:schemeClr val="accent4">
                      <a:tint val="80000"/>
                      <a:satMod val="250000"/>
                      <a:alpha val="45000"/>
                    </a:schemeClr>
                  </a:outerShdw>
                </a:effectLst>
              </a:rPr>
              <a:t>…CONT</a:t>
            </a:r>
            <a:endParaRPr lang="en-US" sz="2800" b="1" dirty="0">
              <a:ln>
                <a:prstDash val="solid"/>
              </a:ln>
              <a:solidFill>
                <a:schemeClr val="tx1"/>
              </a:solidFill>
              <a:effectLst>
                <a:outerShdw blurRad="88000" dist="50800" dir="5040000" algn="tl">
                  <a:schemeClr val="accent4">
                    <a:tint val="80000"/>
                    <a:satMod val="250000"/>
                    <a:alpha val="45000"/>
                  </a:schemeClr>
                </a:outerShdw>
              </a:effectLst>
            </a:endParaRPr>
          </a:p>
        </p:txBody>
      </p:sp>
      <p:pic>
        <p:nvPicPr>
          <p:cNvPr id="65538" name="Picture 2" descr="C:\Documents and Settings\judy\My Documents\My Pictures\Picture\National Park Information\Ft. Hill Pics\MVC-089S.JPG"/>
          <p:cNvPicPr>
            <a:picLocks noChangeAspect="1" noChangeArrowheads="1"/>
          </p:cNvPicPr>
          <p:nvPr/>
        </p:nvPicPr>
        <p:blipFill>
          <a:blip r:embed="rId4" cstate="print"/>
          <a:srcRect/>
          <a:stretch>
            <a:fillRect/>
          </a:stretch>
        </p:blipFill>
        <p:spPr bwMode="auto">
          <a:xfrm>
            <a:off x="3429000" y="2209800"/>
            <a:ext cx="2540000" cy="1905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5539" name="Picture 3" descr="C:\Documents and Settings\judy\My Documents\My Pictures\Picture\National Park Information\Ft. Hill Pics\MVC-097S.JPG"/>
          <p:cNvPicPr>
            <a:picLocks noChangeAspect="1" noChangeArrowheads="1"/>
          </p:cNvPicPr>
          <p:nvPr/>
        </p:nvPicPr>
        <p:blipFill>
          <a:blip r:embed="rId5" cstate="print"/>
          <a:srcRect/>
          <a:stretch>
            <a:fillRect/>
          </a:stretch>
        </p:blipFill>
        <p:spPr bwMode="auto">
          <a:xfrm>
            <a:off x="6324600" y="2190128"/>
            <a:ext cx="2594396" cy="192467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5540" name="Picture 4" descr="C:\Documents and Settings\judy\My Documents\My Pictures\Picture\National Park Information\Ft. Hill Pics\MVC-128S.JPG"/>
          <p:cNvPicPr>
            <a:picLocks noChangeAspect="1" noChangeArrowheads="1"/>
          </p:cNvPicPr>
          <p:nvPr/>
        </p:nvPicPr>
        <p:blipFill>
          <a:blip r:embed="rId6" cstate="print"/>
          <a:srcRect/>
          <a:stretch>
            <a:fillRect/>
          </a:stretch>
        </p:blipFill>
        <p:spPr bwMode="auto">
          <a:xfrm>
            <a:off x="3429000" y="4419600"/>
            <a:ext cx="2565400" cy="1924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5541" name="Picture 5" descr="C:\Documents and Settings\judy\My Documents\My Pictures\Picture\National Park Information\Ft. Hill Pics\MVC-131S.JPG"/>
          <p:cNvPicPr>
            <a:picLocks noChangeAspect="1" noChangeArrowheads="1"/>
          </p:cNvPicPr>
          <p:nvPr/>
        </p:nvPicPr>
        <p:blipFill>
          <a:blip r:embed="rId7" cstate="print"/>
          <a:srcRect/>
          <a:stretch>
            <a:fillRect/>
          </a:stretch>
        </p:blipFill>
        <p:spPr bwMode="auto">
          <a:xfrm>
            <a:off x="6324600" y="4419600"/>
            <a:ext cx="2624137" cy="189190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7467600" cy="609600"/>
          </a:xfrm>
        </p:spPr>
        <p:txBody>
          <a:bodyPr>
            <a:noAutofit/>
          </a:bodyPr>
          <a:lstStyle/>
          <a:p>
            <a:r>
              <a:rPr lang="en-US" sz="2800" b="1" dirty="0" smtClean="0"/>
              <a:t>Fort  </a:t>
            </a:r>
            <a:r>
              <a:rPr lang="en-US" sz="2800" b="1" dirty="0" err="1" smtClean="0"/>
              <a:t>Donelson</a:t>
            </a:r>
            <a:r>
              <a:rPr lang="en-US" sz="2800" b="1" dirty="0" smtClean="0"/>
              <a:t/>
            </a:r>
            <a:br>
              <a:rPr lang="en-US" sz="2800" b="1" dirty="0" smtClean="0"/>
            </a:br>
            <a:endParaRPr lang="en-US" sz="2800" b="1" dirty="0"/>
          </a:p>
        </p:txBody>
      </p:sp>
      <p:sp>
        <p:nvSpPr>
          <p:cNvPr id="3" name="Content Placeholder 2"/>
          <p:cNvSpPr>
            <a:spLocks noGrp="1"/>
          </p:cNvSpPr>
          <p:nvPr>
            <p:ph idx="1"/>
          </p:nvPr>
        </p:nvSpPr>
        <p:spPr/>
        <p:txBody>
          <a:bodyPr>
            <a:normAutofit/>
          </a:bodyPr>
          <a:lstStyle/>
          <a:p>
            <a:pPr>
              <a:buNone/>
            </a:pPr>
            <a:r>
              <a:rPr lang="en-US" sz="1400" dirty="0" smtClean="0"/>
              <a:t>Contract #: N5600080006</a:t>
            </a:r>
          </a:p>
          <a:p>
            <a:pPr>
              <a:buNone/>
            </a:pPr>
            <a:r>
              <a:rPr lang="en-US" sz="1400" dirty="0" smtClean="0"/>
              <a:t>National Park Service</a:t>
            </a:r>
          </a:p>
          <a:p>
            <a:pPr>
              <a:buNone/>
            </a:pPr>
            <a:r>
              <a:rPr lang="en-US" sz="1400" dirty="0" smtClean="0"/>
              <a:t>Ft. </a:t>
            </a:r>
            <a:r>
              <a:rPr lang="en-US" sz="1400" dirty="0" err="1" smtClean="0"/>
              <a:t>Donelson</a:t>
            </a:r>
            <a:r>
              <a:rPr lang="en-US" sz="1400" dirty="0" smtClean="0"/>
              <a:t> Comfort Station</a:t>
            </a:r>
          </a:p>
          <a:p>
            <a:pPr>
              <a:buNone/>
            </a:pPr>
            <a:r>
              <a:rPr lang="en-US" sz="1400" dirty="0" smtClean="0"/>
              <a:t>Starting Date: 1/09 – 6/09</a:t>
            </a:r>
          </a:p>
          <a:p>
            <a:pPr>
              <a:buNone/>
            </a:pPr>
            <a:endParaRPr lang="en-US" sz="1400" dirty="0"/>
          </a:p>
        </p:txBody>
      </p:sp>
      <p:pic>
        <p:nvPicPr>
          <p:cNvPr id="4" name="Picture 3" descr="truckla2[1] Letter Head"/>
          <p:cNvPicPr>
            <a:picLocks noChangeAspect="1" noChangeArrowheads="1"/>
          </p:cNvPicPr>
          <p:nvPr/>
        </p:nvPicPr>
        <p:blipFill>
          <a:blip r:embed="rId3" cstate="print"/>
          <a:srcRect/>
          <a:stretch>
            <a:fillRect/>
          </a:stretch>
        </p:blipFill>
        <p:spPr bwMode="auto">
          <a:xfrm>
            <a:off x="2133600" y="381000"/>
            <a:ext cx="4953000" cy="533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style>
          <a:lnRef idx="0">
            <a:scrgbClr r="0" g="0" b="0"/>
          </a:lnRef>
          <a:fillRef idx="1002">
            <a:schemeClr val="dk2"/>
          </a:fillRef>
          <a:effectRef idx="0">
            <a:scrgbClr r="0" g="0" b="0"/>
          </a:effectRef>
          <a:fontRef idx="major"/>
        </p:style>
      </p:pic>
      <p:pic>
        <p:nvPicPr>
          <p:cNvPr id="1026" name="Picture 2" descr="020101ca03ed$cfb1d0f0$0101a8c0@trucklaservice"/>
          <p:cNvPicPr>
            <a:picLocks noChangeAspect="1" noChangeArrowheads="1"/>
          </p:cNvPicPr>
          <p:nvPr/>
        </p:nvPicPr>
        <p:blipFill>
          <a:blip r:embed="rId4" cstate="print"/>
          <a:srcRect/>
          <a:stretch>
            <a:fillRect/>
          </a:stretch>
        </p:blipFill>
        <p:spPr bwMode="auto">
          <a:xfrm>
            <a:off x="6248400" y="2895600"/>
            <a:ext cx="2645740" cy="1905000"/>
          </a:xfrm>
          <a:prstGeom prst="rect">
            <a:avLst/>
          </a:prstGeom>
          <a:ln>
            <a:noFill/>
          </a:ln>
          <a:effectLst>
            <a:softEdge rad="112500"/>
          </a:effectLst>
        </p:spPr>
      </p:pic>
      <p:pic>
        <p:nvPicPr>
          <p:cNvPr id="1029" name="Picture 5" descr="C:\Documents and Settings\Administrator\My Documents\Ft Donelson Pics\100_0303.JPG"/>
          <p:cNvPicPr>
            <a:picLocks noChangeAspect="1" noChangeArrowheads="1"/>
          </p:cNvPicPr>
          <p:nvPr/>
        </p:nvPicPr>
        <p:blipFill>
          <a:blip r:embed="rId5" cstate="print"/>
          <a:srcRect/>
          <a:stretch>
            <a:fillRect/>
          </a:stretch>
        </p:blipFill>
        <p:spPr bwMode="auto">
          <a:xfrm>
            <a:off x="3352800" y="2895600"/>
            <a:ext cx="2895600" cy="1905000"/>
          </a:xfrm>
          <a:prstGeom prst="rect">
            <a:avLst/>
          </a:prstGeom>
          <a:ln>
            <a:noFill/>
          </a:ln>
          <a:effectLst>
            <a:softEdge rad="112500"/>
          </a:effectLst>
        </p:spPr>
      </p:pic>
      <p:pic>
        <p:nvPicPr>
          <p:cNvPr id="1030" name="Picture 6" descr="C:\Documents and Settings\Administrator\My Documents\Ft Donelson Pics\100_0354.JPG"/>
          <p:cNvPicPr>
            <a:picLocks noChangeAspect="1" noChangeArrowheads="1"/>
          </p:cNvPicPr>
          <p:nvPr/>
        </p:nvPicPr>
        <p:blipFill>
          <a:blip r:embed="rId6" cstate="print"/>
          <a:srcRect/>
          <a:stretch>
            <a:fillRect/>
          </a:stretch>
        </p:blipFill>
        <p:spPr bwMode="auto">
          <a:xfrm>
            <a:off x="2057400" y="4724400"/>
            <a:ext cx="5638800" cy="2133600"/>
          </a:xfrm>
          <a:prstGeom prst="rect">
            <a:avLst/>
          </a:prstGeom>
          <a:ln>
            <a:noFill/>
          </a:ln>
          <a:effectLst>
            <a:softEdge rad="112500"/>
          </a:effectLst>
        </p:spPr>
      </p:pic>
      <p:pic>
        <p:nvPicPr>
          <p:cNvPr id="11" name="Picture 2" descr="C:\Documents and Settings\Administrator\My Documents\Ft Donelson Pics\100_0239.JPG"/>
          <p:cNvPicPr>
            <a:picLocks noChangeAspect="1" noChangeArrowheads="1"/>
          </p:cNvPicPr>
          <p:nvPr/>
        </p:nvPicPr>
        <p:blipFill>
          <a:blip r:embed="rId7" cstate="print"/>
          <a:srcRect/>
          <a:stretch>
            <a:fillRect/>
          </a:stretch>
        </p:blipFill>
        <p:spPr bwMode="auto">
          <a:xfrm>
            <a:off x="3352800" y="1066800"/>
            <a:ext cx="2853507" cy="1905000"/>
          </a:xfrm>
          <a:prstGeom prst="rect">
            <a:avLst/>
          </a:prstGeom>
          <a:ln>
            <a:noFill/>
          </a:ln>
          <a:effectLst>
            <a:softEdge rad="112500"/>
          </a:effectLst>
        </p:spPr>
      </p:pic>
      <p:pic>
        <p:nvPicPr>
          <p:cNvPr id="12" name="Picture 3" descr="C:\Documents and Settings\Administrator\My Documents\Ft Donelson Pics\100_0243.JPG"/>
          <p:cNvPicPr>
            <a:picLocks noChangeAspect="1" noChangeArrowheads="1"/>
          </p:cNvPicPr>
          <p:nvPr/>
        </p:nvPicPr>
        <p:blipFill>
          <a:blip r:embed="rId8" cstate="print"/>
          <a:srcRect/>
          <a:stretch>
            <a:fillRect/>
          </a:stretch>
        </p:blipFill>
        <p:spPr bwMode="auto">
          <a:xfrm>
            <a:off x="6248400" y="1066800"/>
            <a:ext cx="2667000" cy="1905000"/>
          </a:xfrm>
          <a:prstGeom prst="rect">
            <a:avLst/>
          </a:prstGeom>
          <a:ln>
            <a:noFill/>
          </a:ln>
          <a:effectLst>
            <a:softEdge rad="112500"/>
          </a:effectLst>
        </p:spPr>
      </p:pic>
      <p:pic>
        <p:nvPicPr>
          <p:cNvPr id="13" name="Picture 4" descr="C:\Documents and Settings\Administrator\My Documents\Ft Donelson Pics\100_0282.JPG"/>
          <p:cNvPicPr>
            <a:picLocks noChangeAspect="1" noChangeArrowheads="1"/>
          </p:cNvPicPr>
          <p:nvPr/>
        </p:nvPicPr>
        <p:blipFill>
          <a:blip r:embed="rId9" cstate="print"/>
          <a:srcRect/>
          <a:stretch>
            <a:fillRect/>
          </a:stretch>
        </p:blipFill>
        <p:spPr bwMode="auto">
          <a:xfrm>
            <a:off x="457200" y="2895600"/>
            <a:ext cx="2895600" cy="19050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57200"/>
            <a:ext cx="3200400" cy="730250"/>
          </a:xfrm>
        </p:spPr>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b="1" dirty="0" smtClean="0">
                <a:ln>
                  <a:prstDash val="solid"/>
                </a:ln>
                <a:solidFill>
                  <a:schemeClr val="tx1"/>
                </a:solidFill>
                <a:effectLst>
                  <a:outerShdw blurRad="88000" dist="50800" dir="5040000" algn="tl">
                    <a:schemeClr val="accent4">
                      <a:tint val="80000"/>
                      <a:satMod val="250000"/>
                      <a:alpha val="45000"/>
                    </a:schemeClr>
                  </a:outerShdw>
                </a:effectLst>
              </a:rPr>
              <a:t>…</a:t>
            </a:r>
            <a:r>
              <a:rPr lang="en-US" sz="2800" b="1" dirty="0" smtClean="0">
                <a:ln>
                  <a:prstDash val="solid"/>
                </a:ln>
                <a:solidFill>
                  <a:schemeClr val="tx1"/>
                </a:solidFill>
                <a:effectLst>
                  <a:outerShdw blurRad="88000" dist="50800" dir="5040000" algn="tl">
                    <a:schemeClr val="accent4">
                      <a:tint val="80000"/>
                      <a:satMod val="250000"/>
                      <a:alpha val="45000"/>
                    </a:schemeClr>
                  </a:outerShdw>
                </a:effectLst>
              </a:rPr>
              <a:t>CONT</a:t>
            </a:r>
            <a:endParaRPr lang="en-US" sz="2800" b="1" dirty="0">
              <a:ln>
                <a:prstDash val="solid"/>
              </a:ln>
              <a:solidFill>
                <a:schemeClr val="tx1"/>
              </a:solidFill>
              <a:effectLst>
                <a:outerShdw blurRad="88000" dist="50800" dir="5040000" algn="tl">
                  <a:schemeClr val="accent4">
                    <a:tint val="80000"/>
                    <a:satMod val="250000"/>
                    <a:alpha val="45000"/>
                  </a:schemeClr>
                </a:outerShdw>
              </a:effectLst>
            </a:endParaRPr>
          </a:p>
        </p:txBody>
      </p:sp>
      <p:sp>
        <p:nvSpPr>
          <p:cNvPr id="7" name="Text Placeholder 6"/>
          <p:cNvSpPr>
            <a:spLocks noGrp="1"/>
          </p:cNvSpPr>
          <p:nvPr>
            <p:ph type="body" idx="2"/>
          </p:nvPr>
        </p:nvSpPr>
        <p:spPr>
          <a:xfrm>
            <a:off x="0" y="1447800"/>
            <a:ext cx="2971800" cy="5410200"/>
          </a:xfrm>
        </p:spPr>
        <p:txBody>
          <a:bodyPr>
            <a:normAutofit fontScale="92500" lnSpcReduction="20000"/>
          </a:bodyPr>
          <a:lstStyle/>
          <a:p>
            <a:r>
              <a:rPr lang="en-US" sz="1300" u="sng" dirty="0" smtClean="0"/>
              <a:t>Contract #</a:t>
            </a:r>
            <a:r>
              <a:rPr lang="en-US" sz="1300" dirty="0" smtClean="0"/>
              <a:t> C56000050167</a:t>
            </a:r>
          </a:p>
          <a:p>
            <a:r>
              <a:rPr lang="en-US" sz="1300" dirty="0" smtClean="0"/>
              <a:t>National Park Service/Department of Interior (Rehabilitation of park ad/min building)</a:t>
            </a:r>
          </a:p>
          <a:p>
            <a:r>
              <a:rPr lang="en-US" sz="1300" dirty="0" smtClean="0"/>
              <a:t>07/06-12/06</a:t>
            </a:r>
          </a:p>
          <a:p>
            <a:r>
              <a:rPr lang="en-US" sz="1300" dirty="0" smtClean="0"/>
              <a:t>  </a:t>
            </a:r>
            <a:r>
              <a:rPr lang="en-US" sz="1300" u="sng" dirty="0" smtClean="0"/>
              <a:t>Contract #</a:t>
            </a:r>
            <a:r>
              <a:rPr lang="en-US" sz="1300" dirty="0" smtClean="0"/>
              <a:t> P560050145</a:t>
            </a:r>
          </a:p>
          <a:p>
            <a:r>
              <a:rPr lang="en-US" sz="1300" dirty="0" smtClean="0"/>
              <a:t>National Park Service/Department of Interior (Repair storm damage)</a:t>
            </a:r>
          </a:p>
          <a:p>
            <a:r>
              <a:rPr lang="en-US" sz="1300" dirty="0" smtClean="0"/>
              <a:t>06/05-08/05</a:t>
            </a:r>
          </a:p>
          <a:p>
            <a:r>
              <a:rPr lang="en-US" sz="1300" u="sng" dirty="0" smtClean="0"/>
              <a:t>Contract #</a:t>
            </a:r>
            <a:r>
              <a:rPr lang="en-US" sz="1300" dirty="0" smtClean="0"/>
              <a:t> P5600040151</a:t>
            </a:r>
          </a:p>
          <a:p>
            <a:r>
              <a:rPr lang="en-US" sz="1300" dirty="0" smtClean="0"/>
              <a:t>National Park Service/Department of Interior (Firebreak on S. Loop of Boundary)</a:t>
            </a:r>
          </a:p>
          <a:p>
            <a:r>
              <a:rPr lang="en-US" sz="1300" dirty="0" smtClean="0"/>
              <a:t>10/06-01/07</a:t>
            </a:r>
          </a:p>
          <a:p>
            <a:r>
              <a:rPr lang="en-US" sz="1300" u="sng" dirty="0" smtClean="0"/>
              <a:t>Contract #</a:t>
            </a:r>
            <a:r>
              <a:rPr lang="en-US" sz="1300" dirty="0" smtClean="0"/>
              <a:t> P5600070065</a:t>
            </a:r>
          </a:p>
          <a:p>
            <a:r>
              <a:rPr lang="en-US" sz="1300" dirty="0" smtClean="0"/>
              <a:t>National Park Service/Department of Interior</a:t>
            </a:r>
          </a:p>
          <a:p>
            <a:r>
              <a:rPr lang="en-US" sz="1300" dirty="0" smtClean="0"/>
              <a:t>(WUI Thinning project)</a:t>
            </a:r>
          </a:p>
          <a:p>
            <a:r>
              <a:rPr lang="en-US" sz="1300" dirty="0" smtClean="0"/>
              <a:t>08/06-11/06</a:t>
            </a:r>
          </a:p>
          <a:p>
            <a:r>
              <a:rPr lang="en-US" sz="1300" u="sng" dirty="0" smtClean="0"/>
              <a:t>Contract #</a:t>
            </a:r>
            <a:r>
              <a:rPr lang="en-US" sz="1300" dirty="0" smtClean="0"/>
              <a:t> P560005A179</a:t>
            </a:r>
          </a:p>
          <a:p>
            <a:r>
              <a:rPr lang="en-US" sz="1300" dirty="0" smtClean="0"/>
              <a:t>National Park Service/Department of Interior (Asbestos removal/Demolition)</a:t>
            </a:r>
          </a:p>
          <a:p>
            <a:r>
              <a:rPr lang="en-US" sz="1300" dirty="0" smtClean="0"/>
              <a:t>07/05-09/05</a:t>
            </a:r>
          </a:p>
          <a:p>
            <a:r>
              <a:rPr lang="en-US" sz="1300" dirty="0" smtClean="0"/>
              <a:t> </a:t>
            </a:r>
            <a:r>
              <a:rPr lang="en-US" sz="1300" u="sng" dirty="0" smtClean="0"/>
              <a:t>Contract #</a:t>
            </a:r>
            <a:r>
              <a:rPr lang="en-US" sz="1300" dirty="0" smtClean="0"/>
              <a:t> P5600040310</a:t>
            </a:r>
          </a:p>
          <a:p>
            <a:r>
              <a:rPr lang="en-US" sz="1300" dirty="0" smtClean="0"/>
              <a:t>National Park Service/Department of Interior (Maintenance) </a:t>
            </a:r>
          </a:p>
          <a:p>
            <a:r>
              <a:rPr lang="en-US" sz="1300" dirty="0" smtClean="0"/>
              <a:t>12/04-01/05</a:t>
            </a:r>
          </a:p>
          <a:p>
            <a:endParaRPr lang="en-US" sz="1200" dirty="0" smtClean="0"/>
          </a:p>
          <a:p>
            <a:endParaRPr lang="en-US" dirty="0" smtClean="0"/>
          </a:p>
          <a:p>
            <a:r>
              <a:rPr lang="en-US" dirty="0" smtClean="0"/>
              <a:t> </a:t>
            </a:r>
          </a:p>
          <a:p>
            <a:endParaRPr lang="en-US" dirty="0"/>
          </a:p>
        </p:txBody>
      </p:sp>
      <p:pic>
        <p:nvPicPr>
          <p:cNvPr id="6" name="Picture 3" descr="truckla2[1] Letter Head"/>
          <p:cNvPicPr>
            <a:picLocks noChangeAspect="1" noChangeArrowheads="1"/>
          </p:cNvPicPr>
          <p:nvPr/>
        </p:nvPicPr>
        <p:blipFill>
          <a:blip r:embed="rId3" cstate="print"/>
          <a:srcRect/>
          <a:stretch>
            <a:fillRect/>
          </a:stretch>
        </p:blipFill>
        <p:spPr bwMode="auto">
          <a:xfrm>
            <a:off x="2057400" y="381000"/>
            <a:ext cx="4953000" cy="533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style>
          <a:lnRef idx="0">
            <a:scrgbClr r="0" g="0" b="0"/>
          </a:lnRef>
          <a:fillRef idx="1002">
            <a:schemeClr val="dk2"/>
          </a:fillRef>
          <a:effectRef idx="0">
            <a:scrgbClr r="0" g="0" b="0"/>
          </a:effectRef>
          <a:fontRef idx="major"/>
        </p:style>
      </p:pic>
      <p:pic>
        <p:nvPicPr>
          <p:cNvPr id="14" name="Image.jpg"/>
          <p:cNvPicPr>
            <a:picLocks noGrp="1"/>
          </p:cNvPicPr>
          <p:nvPr>
            <p:ph sz="half" idx="1"/>
          </p:nvPr>
        </p:nvPicPr>
        <p:blipFill>
          <a:blip r:embed="rId4" cstate="print"/>
          <a:stretch>
            <a:fillRect/>
          </a:stretch>
        </p:blipFill>
        <p:spPr>
          <a:xfrm>
            <a:off x="3886200" y="1371600"/>
            <a:ext cx="16431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jpg"/>
          <p:cNvPicPr/>
          <p:nvPr/>
        </p:nvPicPr>
        <p:blipFill>
          <a:blip r:embed="rId5" cstate="print"/>
          <a:stretch>
            <a:fillRect/>
          </a:stretch>
        </p:blipFill>
        <p:spPr>
          <a:xfrm>
            <a:off x="5867400" y="1371600"/>
            <a:ext cx="1566545"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3200400" cy="730250"/>
          </a:xfrm>
        </p:spPr>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solidFill>
                  <a:schemeClr val="tx1"/>
                </a:solidFill>
                <a:effectLst>
                  <a:outerShdw blurRad="88000" dist="50800" dir="5040000" algn="tl">
                    <a:schemeClr val="accent4">
                      <a:tint val="80000"/>
                      <a:satMod val="250000"/>
                      <a:alpha val="45000"/>
                    </a:schemeClr>
                  </a:outerShdw>
                </a:effectLst>
              </a:rPr>
              <a:t>…CONT</a:t>
            </a:r>
            <a:endParaRPr lang="en-US" sz="2800" b="1" dirty="0">
              <a:ln>
                <a:prstDash val="solid"/>
              </a:ln>
              <a:solidFill>
                <a:schemeClr val="tx1"/>
              </a:solidFill>
              <a:effectLst>
                <a:outerShdw blurRad="88000" dist="50800" dir="5040000" algn="tl">
                  <a:schemeClr val="accent4">
                    <a:tint val="80000"/>
                    <a:satMod val="250000"/>
                    <a:alpha val="45000"/>
                  </a:schemeClr>
                </a:outerShdw>
              </a:effectLst>
            </a:endParaRPr>
          </a:p>
        </p:txBody>
      </p:sp>
      <p:sp>
        <p:nvSpPr>
          <p:cNvPr id="4" name="Text Placeholder 3"/>
          <p:cNvSpPr>
            <a:spLocks noGrp="1"/>
          </p:cNvSpPr>
          <p:nvPr>
            <p:ph type="body" idx="2"/>
          </p:nvPr>
        </p:nvSpPr>
        <p:spPr>
          <a:xfrm>
            <a:off x="0" y="1143000"/>
            <a:ext cx="2819400" cy="5334000"/>
          </a:xfrm>
        </p:spPr>
        <p:txBody>
          <a:bodyPr>
            <a:normAutofit fontScale="92500" lnSpcReduction="10000"/>
          </a:bodyPr>
          <a:lstStyle/>
          <a:p>
            <a:endParaRPr lang="en-US" u="sng" dirty="0" smtClean="0"/>
          </a:p>
          <a:p>
            <a:r>
              <a:rPr lang="en-US" u="sng" dirty="0" smtClean="0"/>
              <a:t>Contract #</a:t>
            </a:r>
            <a:r>
              <a:rPr lang="en-US" dirty="0" smtClean="0"/>
              <a:t> P5603080012</a:t>
            </a:r>
          </a:p>
          <a:p>
            <a:r>
              <a:rPr lang="en-US" dirty="0" smtClean="0"/>
              <a:t>National Park Service/Department of Interior (Vegetation removal)</a:t>
            </a:r>
          </a:p>
          <a:p>
            <a:r>
              <a:rPr lang="en-US" dirty="0" smtClean="0"/>
              <a:t>01/08-02/08</a:t>
            </a:r>
          </a:p>
          <a:p>
            <a:r>
              <a:rPr lang="en-US" u="sng" dirty="0" smtClean="0"/>
              <a:t>Contract #</a:t>
            </a:r>
            <a:r>
              <a:rPr lang="en-US" dirty="0" smtClean="0"/>
              <a:t> 3031036218</a:t>
            </a:r>
          </a:p>
          <a:p>
            <a:r>
              <a:rPr lang="en-US" dirty="0" smtClean="0"/>
              <a:t>Vicksburg National Military Park</a:t>
            </a:r>
          </a:p>
          <a:p>
            <a:r>
              <a:rPr lang="en-US" dirty="0" smtClean="0"/>
              <a:t> (Footings &amp; Landscaping)</a:t>
            </a:r>
          </a:p>
          <a:p>
            <a:r>
              <a:rPr lang="en-US" dirty="0" smtClean="0"/>
              <a:t>6/2008-11/2008</a:t>
            </a:r>
          </a:p>
          <a:p>
            <a:r>
              <a:rPr lang="en-US" dirty="0" smtClean="0"/>
              <a:t>8/2008-11/2008</a:t>
            </a:r>
          </a:p>
          <a:p>
            <a:r>
              <a:rPr lang="en-US" u="sng" dirty="0" smtClean="0"/>
              <a:t>Contract #</a:t>
            </a:r>
            <a:r>
              <a:rPr lang="en-US" dirty="0" smtClean="0"/>
              <a:t> </a:t>
            </a:r>
          </a:p>
          <a:p>
            <a:r>
              <a:rPr lang="en-US" dirty="0" smtClean="0"/>
              <a:t>Vicksburg National Military Park (Concrete footing &amp; retaining wall, landscaping)</a:t>
            </a:r>
          </a:p>
          <a:p>
            <a:r>
              <a:rPr lang="en-US" dirty="0" smtClean="0"/>
              <a:t>05/08-07/08</a:t>
            </a:r>
          </a:p>
          <a:p>
            <a:r>
              <a:rPr lang="en-US" dirty="0" smtClean="0"/>
              <a:t> </a:t>
            </a:r>
            <a:r>
              <a:rPr lang="en-US" u="sng" dirty="0" smtClean="0"/>
              <a:t>Contract #</a:t>
            </a:r>
            <a:r>
              <a:rPr lang="en-US" dirty="0" smtClean="0"/>
              <a:t> P5600040136</a:t>
            </a:r>
          </a:p>
          <a:p>
            <a:r>
              <a:rPr lang="en-US" dirty="0" smtClean="0"/>
              <a:t>National Park Service/Department  of Interior (Concrete aprons for bus)</a:t>
            </a:r>
          </a:p>
          <a:p>
            <a:r>
              <a:rPr lang="en-US" dirty="0" smtClean="0"/>
              <a:t>03/04-09/05</a:t>
            </a:r>
          </a:p>
          <a:p>
            <a:r>
              <a:rPr lang="en-US" u="sng" dirty="0" smtClean="0"/>
              <a:t>Contract #</a:t>
            </a:r>
            <a:r>
              <a:rPr lang="en-US" dirty="0" smtClean="0"/>
              <a:t> C5600040214</a:t>
            </a:r>
          </a:p>
          <a:p>
            <a:r>
              <a:rPr lang="en-US" dirty="0" smtClean="0"/>
              <a:t>National Park Service/Department of Interior</a:t>
            </a:r>
          </a:p>
          <a:p>
            <a:r>
              <a:rPr lang="en-US" dirty="0" smtClean="0"/>
              <a:t>(HVAC)</a:t>
            </a:r>
          </a:p>
          <a:p>
            <a:r>
              <a:rPr lang="en-US" dirty="0" smtClean="0"/>
              <a:t>10/04-01/05</a:t>
            </a:r>
          </a:p>
          <a:p>
            <a:endParaRPr lang="en-US" dirty="0"/>
          </a:p>
        </p:txBody>
      </p:sp>
      <p:pic>
        <p:nvPicPr>
          <p:cNvPr id="5" name="Picture 3" descr="truckla2[1] Letter Head"/>
          <p:cNvPicPr>
            <a:picLocks noChangeAspect="1" noChangeArrowheads="1"/>
          </p:cNvPicPr>
          <p:nvPr/>
        </p:nvPicPr>
        <p:blipFill>
          <a:blip r:embed="rId3" cstate="print"/>
          <a:srcRect/>
          <a:stretch>
            <a:fillRect/>
          </a:stretch>
        </p:blipFill>
        <p:spPr bwMode="auto">
          <a:xfrm>
            <a:off x="2057400" y="381000"/>
            <a:ext cx="4953000" cy="533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style>
          <a:lnRef idx="0">
            <a:scrgbClr r="0" g="0" b="0"/>
          </a:lnRef>
          <a:fillRef idx="1002">
            <a:schemeClr val="dk2"/>
          </a:fillRef>
          <a:effectRef idx="0">
            <a:scrgbClr r="0" g="0" b="0"/>
          </a:effectRef>
          <a:fontRef idx="major"/>
        </p:style>
      </p:pic>
      <p:pic>
        <p:nvPicPr>
          <p:cNvPr id="8" name="Image.jpg"/>
          <p:cNvPicPr>
            <a:picLocks noGrp="1"/>
          </p:cNvPicPr>
          <p:nvPr>
            <p:ph sz="half" idx="1"/>
          </p:nvPr>
        </p:nvPicPr>
        <p:blipFill>
          <a:blip r:embed="rId4" cstate="print"/>
          <a:stretch>
            <a:fillRect/>
          </a:stretch>
        </p:blipFill>
        <p:spPr>
          <a:xfrm>
            <a:off x="4343400" y="3352800"/>
            <a:ext cx="1981200" cy="2286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jpg"/>
          <p:cNvPicPr/>
          <p:nvPr/>
        </p:nvPicPr>
        <p:blipFill>
          <a:blip r:embed="rId5" cstate="print"/>
          <a:stretch>
            <a:fillRect/>
          </a:stretch>
        </p:blipFill>
        <p:spPr>
          <a:xfrm>
            <a:off x="3352800" y="1219200"/>
            <a:ext cx="15240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jpg"/>
          <p:cNvPicPr/>
          <p:nvPr/>
        </p:nvPicPr>
        <p:blipFill>
          <a:blip r:embed="rId6" cstate="print"/>
          <a:stretch>
            <a:fillRect/>
          </a:stretch>
        </p:blipFill>
        <p:spPr>
          <a:xfrm>
            <a:off x="5638800" y="1219200"/>
            <a:ext cx="15240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2"/>
          </p:nvPr>
        </p:nvSpPr>
        <p:spPr>
          <a:xfrm>
            <a:off x="0" y="990600"/>
            <a:ext cx="2468880" cy="3200400"/>
          </a:xfrm>
        </p:spPr>
        <p:txBody>
          <a:bodyPr>
            <a:normAutofit/>
          </a:bodyPr>
          <a:lstStyle/>
          <a:p>
            <a:r>
              <a:rPr lang="en-US" u="sng" dirty="0" smtClean="0"/>
              <a:t>Contract #</a:t>
            </a:r>
            <a:r>
              <a:rPr lang="en-US" dirty="0" smtClean="0"/>
              <a:t> 1443C2011080572</a:t>
            </a:r>
          </a:p>
          <a:p>
            <a:r>
              <a:rPr lang="en-US" dirty="0" smtClean="0"/>
              <a:t>National Park Service, Ocean Springs, MS (Culvert Replacement/Fence Repair)</a:t>
            </a:r>
          </a:p>
          <a:p>
            <a:r>
              <a:rPr lang="en-US" dirty="0" smtClean="0"/>
              <a:t>10/2008- 1/2009</a:t>
            </a:r>
          </a:p>
          <a:p>
            <a:endParaRPr lang="en-US" dirty="0" smtClean="0"/>
          </a:p>
          <a:p>
            <a:r>
              <a:rPr lang="en-US" u="sng" dirty="0" smtClean="0"/>
              <a:t>Contract #</a:t>
            </a:r>
            <a:r>
              <a:rPr lang="en-US" dirty="0" smtClean="0"/>
              <a:t> R5605080064</a:t>
            </a:r>
          </a:p>
          <a:p>
            <a:r>
              <a:rPr lang="en-US" dirty="0" smtClean="0"/>
              <a:t>Vicksburg National Military Park , (Stone and Bronze conservation)</a:t>
            </a:r>
          </a:p>
          <a:p>
            <a:endParaRPr lang="en-US" dirty="0" smtClean="0"/>
          </a:p>
          <a:p>
            <a:endParaRPr lang="en-US" dirty="0" smtClean="0"/>
          </a:p>
          <a:p>
            <a:endParaRPr lang="en-US" dirty="0" smtClean="0"/>
          </a:p>
        </p:txBody>
      </p:sp>
      <p:grpSp>
        <p:nvGrpSpPr>
          <p:cNvPr id="2" name="Group 15"/>
          <p:cNvGrpSpPr/>
          <p:nvPr/>
        </p:nvGrpSpPr>
        <p:grpSpPr>
          <a:xfrm>
            <a:off x="4191000" y="1676400"/>
            <a:ext cx="4648200" cy="4191000"/>
            <a:chOff x="3581400" y="2133600"/>
            <a:chExt cx="4648200" cy="4191000"/>
          </a:xfrm>
        </p:grpSpPr>
        <p:pic>
          <p:nvPicPr>
            <p:cNvPr id="5" name="Picture 4" descr="C:\Documents and Settings\judy\My Documents\My Pictures\Picture\2008 - CONTRACTS\NPS - (CULVERTS- GULF ISLAND)  (Sonny) - Fred Brooke\Ocean Springs Pics\Culvert Replacement Photos #1-#97\Culvert Photos  #31-#54- 112408\Davis Bayou Project 048.jpg"/>
            <p:cNvPicPr/>
            <p:nvPr/>
          </p:nvPicPr>
          <p:blipFill>
            <a:blip r:embed="rId3" cstate="print"/>
            <a:srcRect/>
            <a:stretch>
              <a:fillRect/>
            </a:stretch>
          </p:blipFill>
          <p:spPr bwMode="auto">
            <a:xfrm>
              <a:off x="3581400" y="2133600"/>
              <a:ext cx="1447800" cy="1371599"/>
            </a:xfrm>
            <a:prstGeom prst="roundRect">
              <a:avLst>
                <a:gd name="adj" fmla="val 4167"/>
              </a:avLst>
            </a:prstGeom>
            <a:solidFill>
              <a:srgbClr val="FFFFFF"/>
            </a:solidFill>
            <a:ln w="12700" cap="sq">
              <a:solidFill>
                <a:schemeClr val="tx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descr="C:\Documents and Settings\judy\My Documents\My Pictures\Picture\2008 - CONTRACTS\NPS - (CULVERTS- GULF ISLAND)  (Sonny) - Fred Brooke\Ocean Springs Pics\Culvert Replacement Photos #1-#97\Gulf Island 13-20\Gulf Island 17.jpg"/>
            <p:cNvPicPr/>
            <p:nvPr/>
          </p:nvPicPr>
          <p:blipFill>
            <a:blip r:embed="rId4" cstate="print"/>
            <a:srcRect/>
            <a:stretch>
              <a:fillRect/>
            </a:stretch>
          </p:blipFill>
          <p:spPr bwMode="auto">
            <a:xfrm>
              <a:off x="5257800" y="2133600"/>
              <a:ext cx="1371600" cy="1371600"/>
            </a:xfrm>
            <a:prstGeom prst="roundRect">
              <a:avLst>
                <a:gd name="adj" fmla="val 4167"/>
              </a:avLst>
            </a:prstGeom>
            <a:solidFill>
              <a:srgbClr val="FFFFFF"/>
            </a:solidFill>
            <a:ln w="12700" cap="sq">
              <a:solidFill>
                <a:schemeClr val="tx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descr="C:\Documents and Settings\judy\My Documents\My Pictures\Picture\2008 - CONTRACTS\NPS - (CULVERTS- GULF ISLAND)  (Sonny) - Fred Brooke\Ocean Springs Pics\Culvert Replacement Photos #1-#97\Culvert Photos 68-97\Davis Bayou Project 081.jpg"/>
            <p:cNvPicPr/>
            <p:nvPr/>
          </p:nvPicPr>
          <p:blipFill>
            <a:blip r:embed="rId5" cstate="print"/>
            <a:srcRect/>
            <a:stretch>
              <a:fillRect/>
            </a:stretch>
          </p:blipFill>
          <p:spPr bwMode="auto">
            <a:xfrm>
              <a:off x="3581400" y="3581400"/>
              <a:ext cx="1447800" cy="1143000"/>
            </a:xfrm>
            <a:prstGeom prst="roundRect">
              <a:avLst>
                <a:gd name="adj" fmla="val 4167"/>
              </a:avLst>
            </a:prstGeom>
            <a:solidFill>
              <a:srgbClr val="FFFFFF"/>
            </a:solidFill>
            <a:ln w="12700" cap="sq">
              <a:solidFill>
                <a:schemeClr val="tx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descr="C:\Documents and Settings\judy\My Documents\My Pictures\Picture\2008 - CONTRACTS\NPS - (CULVERTS- GULF ISLAND)  (Sonny) - Fred Brooke\Ocean Springs Pics\Culvert Replacement Photos #1-#97\Davis Bayou Project 013.jpg"/>
            <p:cNvPicPr/>
            <p:nvPr/>
          </p:nvPicPr>
          <p:blipFill>
            <a:blip r:embed="rId6" cstate="print"/>
            <a:srcRect/>
            <a:stretch>
              <a:fillRect/>
            </a:stretch>
          </p:blipFill>
          <p:spPr bwMode="auto">
            <a:xfrm flipH="1">
              <a:off x="5257800" y="3581400"/>
              <a:ext cx="1371600" cy="1143000"/>
            </a:xfrm>
            <a:prstGeom prst="roundRect">
              <a:avLst>
                <a:gd name="adj" fmla="val 4167"/>
              </a:avLst>
            </a:prstGeom>
            <a:solidFill>
              <a:srgbClr val="FFFFFF"/>
            </a:solidFill>
            <a:ln w="12700" cap="sq">
              <a:solidFill>
                <a:schemeClr val="tx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8" descr="C:\Documents and Settings\judy\My Documents\My Pictures\Picture\2008 - CONTRACTS\NPS - (CULVERTS- GULF ISLAND)  (Sonny) - Fred Brooke\Ocean Springs Pics\Seashore 117.jpg"/>
            <p:cNvPicPr/>
            <p:nvPr/>
          </p:nvPicPr>
          <p:blipFill>
            <a:blip r:embed="rId7" cstate="print"/>
            <a:srcRect/>
            <a:stretch>
              <a:fillRect/>
            </a:stretch>
          </p:blipFill>
          <p:spPr bwMode="auto">
            <a:xfrm>
              <a:off x="6858000" y="3581400"/>
              <a:ext cx="1371600" cy="1219200"/>
            </a:xfrm>
            <a:prstGeom prst="roundRect">
              <a:avLst>
                <a:gd name="adj" fmla="val 4167"/>
              </a:avLst>
            </a:prstGeom>
            <a:solidFill>
              <a:srgbClr val="FFFFFF"/>
            </a:solidFill>
            <a:ln w="12700" cap="sq">
              <a:solidFill>
                <a:schemeClr val="tx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9" descr="C:\Documents and Settings\judy\My Documents\My Pictures\Picture\2008 - CONTRACTS\NPS - (CULVERTS- GULF ISLAND)  (Sonny) - Fred Brooke\Ocean Springs Pics\Culvert Replacement Photos #1-#97\Davis Bayou Project 006.jpg"/>
            <p:cNvPicPr/>
            <p:nvPr/>
          </p:nvPicPr>
          <p:blipFill>
            <a:blip r:embed="rId8" cstate="print"/>
            <a:srcRect/>
            <a:stretch>
              <a:fillRect/>
            </a:stretch>
          </p:blipFill>
          <p:spPr bwMode="auto">
            <a:xfrm>
              <a:off x="6858000" y="2133600"/>
              <a:ext cx="1371600" cy="1371599"/>
            </a:xfrm>
            <a:prstGeom prst="roundRect">
              <a:avLst>
                <a:gd name="adj" fmla="val 4167"/>
              </a:avLst>
            </a:prstGeom>
            <a:solidFill>
              <a:srgbClr val="FFFFFF"/>
            </a:solidFill>
            <a:ln w="12700" cap="sq">
              <a:solidFill>
                <a:schemeClr val="tx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Picture 10" descr="C:\Documents and Settings\judy\My Documents\My Pictures\Picture\2008 - CONTRACTS\NPS - (CULVERTS- GULF ISLAND)  (Sonny) - Fred Brooke\Ocean Springs Pics\Culvert Replacement Photos #1-#97\Davis Bayou Project 007.jpg"/>
            <p:cNvPicPr/>
            <p:nvPr/>
          </p:nvPicPr>
          <p:blipFill>
            <a:blip r:embed="rId9" cstate="print"/>
            <a:srcRect/>
            <a:stretch>
              <a:fillRect/>
            </a:stretch>
          </p:blipFill>
          <p:spPr bwMode="auto">
            <a:xfrm>
              <a:off x="6096000" y="4953000"/>
              <a:ext cx="1752600" cy="1371600"/>
            </a:xfrm>
            <a:prstGeom prst="roundRect">
              <a:avLst>
                <a:gd name="adj" fmla="val 4167"/>
              </a:avLst>
            </a:prstGeom>
            <a:solidFill>
              <a:srgbClr val="FFFFFF"/>
            </a:solidFill>
            <a:ln w="12700" cap="sq">
              <a:solidFill>
                <a:schemeClr val="tx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Picture 11" descr="C:\Documents and Settings\judy\My Documents\My Pictures\Picture\2008 - CONTRACTS\NPS - (CULVERTS- GULF ISLAND)  (Sonny) - Fred Brooke\Ocean Springs Pics\Culvert Replacement Photos #1-#97\Davis Bayou Project 012.jpg"/>
            <p:cNvPicPr/>
            <p:nvPr/>
          </p:nvPicPr>
          <p:blipFill>
            <a:blip r:embed="rId10" cstate="print"/>
            <a:srcRect/>
            <a:stretch>
              <a:fillRect/>
            </a:stretch>
          </p:blipFill>
          <p:spPr bwMode="auto">
            <a:xfrm>
              <a:off x="4038600" y="4953000"/>
              <a:ext cx="1828800" cy="1371600"/>
            </a:xfrm>
            <a:prstGeom prst="roundRect">
              <a:avLst>
                <a:gd name="adj" fmla="val 4167"/>
              </a:avLst>
            </a:prstGeom>
            <a:solidFill>
              <a:srgbClr val="FFFFFF"/>
            </a:solidFill>
            <a:ln w="12700" cap="sq">
              <a:solidFill>
                <a:schemeClr val="tx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sp>
        <p:nvSpPr>
          <p:cNvPr id="17" name="Rectangle 16"/>
          <p:cNvSpPr/>
          <p:nvPr/>
        </p:nvSpPr>
        <p:spPr>
          <a:xfrm>
            <a:off x="1219200" y="762000"/>
            <a:ext cx="6553200" cy="369332"/>
          </a:xfrm>
          <a:prstGeom prst="rect">
            <a:avLst/>
          </a:prstGeom>
        </p:spPr>
        <p:txBody>
          <a:bodyPr wrap="square">
            <a:spAutoFit/>
          </a:bodyPr>
          <a:lstStyle/>
          <a:p>
            <a:pPr algn="ctr"/>
            <a:r>
              <a:rPr lang="en-US" b="1" u="sng" dirty="0" smtClean="0">
                <a:latin typeface="Castellar" pitchFamily="18" charset="0"/>
              </a:rPr>
              <a:t>Gulf Island National Park</a:t>
            </a:r>
            <a:endParaRPr lang="en-US" b="1" u="sng" dirty="0">
              <a:latin typeface="Castellar" pitchFamily="18" charset="0"/>
            </a:endParaRPr>
          </a:p>
        </p:txBody>
      </p:sp>
      <p:pic>
        <p:nvPicPr>
          <p:cNvPr id="18" name="Picture 3" descr="truckla2[1] Letter Head"/>
          <p:cNvPicPr>
            <a:picLocks noChangeAspect="1" noChangeArrowheads="1"/>
          </p:cNvPicPr>
          <p:nvPr/>
        </p:nvPicPr>
        <p:blipFill>
          <a:blip r:embed="rId11" cstate="print"/>
          <a:srcRect/>
          <a:stretch>
            <a:fillRect/>
          </a:stretch>
        </p:blipFill>
        <p:spPr bwMode="auto">
          <a:xfrm>
            <a:off x="1981200" y="152400"/>
            <a:ext cx="4953000" cy="533400"/>
          </a:xfrm>
          <a:prstGeom prst="rect">
            <a:avLst/>
          </a:prstGeom>
          <a:ln>
            <a:noFill/>
          </a:ln>
          <a:effectLst>
            <a:outerShdw blurRad="292100" dist="139700" dir="2700000" algn="tl" rotWithShape="0">
              <a:srgbClr val="333333">
                <a:alpha val="65000"/>
              </a:srgbClr>
            </a:outerShdw>
          </a:effectLst>
        </p:spPr>
        <p:style>
          <a:lnRef idx="0">
            <a:scrgbClr r="0" g="0" b="0"/>
          </a:lnRef>
          <a:fillRef idx="1002">
            <a:schemeClr val="dk2"/>
          </a:fillRef>
          <a:effectRef idx="0">
            <a:scrgbClr r="0" g="0" b="0"/>
          </a:effectRef>
          <a:fontRef idx="major"/>
        </p:style>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1676400"/>
            <a:ext cx="3053866" cy="2663482"/>
          </a:xfrm>
        </p:spPr>
        <p:txBody>
          <a:bodyPr>
            <a:normAutofit/>
          </a:bodyPr>
          <a:lstStyle/>
          <a:p>
            <a:r>
              <a:rPr lang="en-US" u="sng" dirty="0" smtClean="0"/>
              <a:t>Contract #</a:t>
            </a:r>
            <a:r>
              <a:rPr lang="en-US" dirty="0" smtClean="0"/>
              <a:t> C5605-08-0055</a:t>
            </a:r>
          </a:p>
          <a:p>
            <a:r>
              <a:rPr lang="en-US" dirty="0" smtClean="0"/>
              <a:t>Vicksburg National Military Park (Repair of Pemberton’s Headquarters) </a:t>
            </a:r>
          </a:p>
          <a:p>
            <a:r>
              <a:rPr lang="en-US" dirty="0" smtClean="0"/>
              <a:t>8/2008 - 11/2008</a:t>
            </a:r>
          </a:p>
          <a:p>
            <a:endParaRPr lang="en-US" dirty="0" smtClean="0"/>
          </a:p>
          <a:p>
            <a:endParaRPr lang="en-US" dirty="0"/>
          </a:p>
        </p:txBody>
      </p:sp>
      <p:pic>
        <p:nvPicPr>
          <p:cNvPr id="7" name="Picture 6" descr="C:\Documents and Settings\judy\My Documents\My Pictures\Picture\New Folder\100_0091.JPG"/>
          <p:cNvPicPr/>
          <p:nvPr/>
        </p:nvPicPr>
        <p:blipFill>
          <a:blip r:embed="rId3" cstate="print"/>
          <a:srcRect/>
          <a:stretch>
            <a:fillRect/>
          </a:stretch>
        </p:blipFill>
        <p:spPr bwMode="auto">
          <a:xfrm>
            <a:off x="4038600" y="4953000"/>
            <a:ext cx="685800" cy="762000"/>
          </a:xfrm>
          <a:prstGeom prst="rect">
            <a:avLst/>
          </a:prstGeom>
          <a:noFill/>
          <a:ln w="9525">
            <a:noFill/>
            <a:miter lim="800000"/>
            <a:headEnd/>
            <a:tailEnd/>
          </a:ln>
        </p:spPr>
      </p:pic>
      <p:pic>
        <p:nvPicPr>
          <p:cNvPr id="8" name="Picture 7" descr="C:\Documents and Settings\judy\My Documents\My Pictures\Picture\New Folder\100_0132.JPG"/>
          <p:cNvPicPr/>
          <p:nvPr/>
        </p:nvPicPr>
        <p:blipFill>
          <a:blip r:embed="rId4" cstate="print"/>
          <a:srcRect/>
          <a:stretch>
            <a:fillRect/>
          </a:stretch>
        </p:blipFill>
        <p:spPr bwMode="auto">
          <a:xfrm>
            <a:off x="3657600" y="1676400"/>
            <a:ext cx="2133600" cy="1447800"/>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14" name="Picture 13" descr="C:\Documents and Settings\judy\My Documents\My Pictures\Picture\New Folder\100_0145.JPG"/>
          <p:cNvPicPr/>
          <p:nvPr/>
        </p:nvPicPr>
        <p:blipFill>
          <a:blip r:embed="rId5" cstate="print"/>
          <a:srcRect/>
          <a:stretch>
            <a:fillRect/>
          </a:stretch>
        </p:blipFill>
        <p:spPr bwMode="auto">
          <a:xfrm>
            <a:off x="2895600" y="3352800"/>
            <a:ext cx="2209800" cy="1219200"/>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18" name="Picture 17" descr="C:\Documents and Settings\judy\My Documents\My Pictures\Picture\Pemberton Headquarters Pics\100_0126.JPG"/>
          <p:cNvPicPr/>
          <p:nvPr/>
        </p:nvPicPr>
        <p:blipFill>
          <a:blip r:embed="rId6" cstate="print"/>
          <a:srcRect/>
          <a:stretch>
            <a:fillRect/>
          </a:stretch>
        </p:blipFill>
        <p:spPr bwMode="auto">
          <a:xfrm>
            <a:off x="6553200" y="3352800"/>
            <a:ext cx="2209800" cy="1219200"/>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23" name="Picture 22" descr="C:\Documents and Settings\judy\My Documents\My Pictures\Picture\New Folder\100_0091.JPG"/>
          <p:cNvPicPr/>
          <p:nvPr/>
        </p:nvPicPr>
        <p:blipFill>
          <a:blip r:embed="rId7" cstate="print"/>
          <a:srcRect/>
          <a:stretch>
            <a:fillRect/>
          </a:stretch>
        </p:blipFill>
        <p:spPr bwMode="auto">
          <a:xfrm>
            <a:off x="6096000" y="1676400"/>
            <a:ext cx="2133600" cy="1447800"/>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25" name="Picture 24" descr="C:\Documents and Settings\judy\My Documents\My Pictures\Picture\New Folder\100_0112.JPG"/>
          <p:cNvPicPr/>
          <p:nvPr/>
        </p:nvPicPr>
        <p:blipFill>
          <a:blip r:embed="rId8" cstate="print"/>
          <a:srcRect/>
          <a:stretch>
            <a:fillRect/>
          </a:stretch>
        </p:blipFill>
        <p:spPr bwMode="auto">
          <a:xfrm>
            <a:off x="3352800" y="4800600"/>
            <a:ext cx="2438400" cy="1524000"/>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26" name="Picture 25" descr="C:\Documents and Settings\judy\My Documents\My Pictures\Picture\New Folder\100_0154.JPG"/>
          <p:cNvPicPr/>
          <p:nvPr/>
        </p:nvPicPr>
        <p:blipFill>
          <a:blip r:embed="rId9" cstate="print"/>
          <a:srcRect/>
          <a:stretch>
            <a:fillRect/>
          </a:stretch>
        </p:blipFill>
        <p:spPr bwMode="auto">
          <a:xfrm>
            <a:off x="6019800" y="4800600"/>
            <a:ext cx="2286000" cy="1524000"/>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15" name="Picture 3" descr="truckla2[1] Letter Head"/>
          <p:cNvPicPr>
            <a:picLocks noChangeAspect="1" noChangeArrowheads="1"/>
          </p:cNvPicPr>
          <p:nvPr/>
        </p:nvPicPr>
        <p:blipFill>
          <a:blip r:embed="rId10" cstate="print"/>
          <a:srcRect/>
          <a:stretch>
            <a:fillRect/>
          </a:stretch>
        </p:blipFill>
        <p:spPr bwMode="auto">
          <a:xfrm>
            <a:off x="2133600" y="152400"/>
            <a:ext cx="4953000" cy="533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style>
          <a:lnRef idx="0">
            <a:scrgbClr r="0" g="0" b="0"/>
          </a:lnRef>
          <a:fillRef idx="1002">
            <a:schemeClr val="dk2"/>
          </a:fillRef>
          <a:effectRef idx="0">
            <a:scrgbClr r="0" g="0" b="0"/>
          </a:effectRef>
          <a:fontRef idx="major"/>
        </p:style>
      </p:pic>
      <p:sp>
        <p:nvSpPr>
          <p:cNvPr id="19457" name="Rectangle 1"/>
          <p:cNvSpPr>
            <a:spLocks noChangeArrowheads="1"/>
          </p:cNvSpPr>
          <p:nvPr/>
        </p:nvSpPr>
        <p:spPr bwMode="auto">
          <a:xfrm>
            <a:off x="1295400" y="838200"/>
            <a:ext cx="67056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National Park Service, Driveway, Fencing and Brick Walk </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descr="truckla2[1] Letter Head"/>
          <p:cNvPicPr>
            <a:picLocks noChangeAspect="1" noChangeArrowheads="1"/>
          </p:cNvPicPr>
          <p:nvPr/>
        </p:nvPicPr>
        <p:blipFill>
          <a:blip r:embed="rId3" cstate="print"/>
          <a:srcRect/>
          <a:stretch>
            <a:fillRect/>
          </a:stretch>
        </p:blipFill>
        <p:spPr bwMode="auto">
          <a:xfrm>
            <a:off x="228600" y="228600"/>
            <a:ext cx="2438400" cy="1083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1003">
            <a:schemeClr val="dk1"/>
          </a:fillRef>
          <a:effectRef idx="0">
            <a:scrgbClr r="0" g="0" b="0"/>
          </a:effectRef>
          <a:fontRef idx="major"/>
        </p:style>
      </p:pic>
      <p:sp>
        <p:nvSpPr>
          <p:cNvPr id="14" name="Rectangle 13"/>
          <p:cNvSpPr/>
          <p:nvPr/>
        </p:nvSpPr>
        <p:spPr>
          <a:xfrm>
            <a:off x="152400" y="1447800"/>
            <a:ext cx="4572000" cy="738664"/>
          </a:xfrm>
          <a:prstGeom prst="rect">
            <a:avLst/>
          </a:prstGeom>
        </p:spPr>
        <p:txBody>
          <a:bodyPr>
            <a:spAutoFit/>
          </a:bodyPr>
          <a:lstStyle/>
          <a:p>
            <a:pPr>
              <a:buNone/>
            </a:pPr>
            <a:r>
              <a:rPr lang="en-US" sz="1400" u="sng" dirty="0" smtClean="0"/>
              <a:t>Contract #</a:t>
            </a:r>
            <a:r>
              <a:rPr lang="en-US" sz="1400" dirty="0" smtClean="0"/>
              <a:t> W912EE-06-C-0029 </a:t>
            </a:r>
          </a:p>
          <a:p>
            <a:pPr>
              <a:buNone/>
            </a:pPr>
            <a:r>
              <a:rPr lang="en-US" sz="1400" dirty="0" smtClean="0"/>
              <a:t>SCK Trucking (Limestone Placement on levee)</a:t>
            </a:r>
          </a:p>
          <a:p>
            <a:pPr>
              <a:buNone/>
            </a:pPr>
            <a:r>
              <a:rPr lang="en-US" sz="1400" dirty="0" smtClean="0"/>
              <a:t>Starting Date: 10/06-11/06</a:t>
            </a:r>
          </a:p>
        </p:txBody>
      </p:sp>
      <p:sp>
        <p:nvSpPr>
          <p:cNvPr id="15" name="Rectangle 14"/>
          <p:cNvSpPr/>
          <p:nvPr/>
        </p:nvSpPr>
        <p:spPr>
          <a:xfrm>
            <a:off x="228600" y="3505200"/>
            <a:ext cx="4572000" cy="954107"/>
          </a:xfrm>
          <a:prstGeom prst="rect">
            <a:avLst/>
          </a:prstGeom>
        </p:spPr>
        <p:txBody>
          <a:bodyPr>
            <a:spAutoFit/>
          </a:bodyPr>
          <a:lstStyle/>
          <a:p>
            <a:pPr>
              <a:buNone/>
            </a:pPr>
            <a:r>
              <a:rPr lang="en-US" sz="1400" u="sng" dirty="0" smtClean="0"/>
              <a:t>Contract #</a:t>
            </a:r>
            <a:r>
              <a:rPr lang="en-US" sz="1400" dirty="0" smtClean="0"/>
              <a:t> W912EE-07-T-0038</a:t>
            </a:r>
          </a:p>
          <a:p>
            <a:pPr>
              <a:buNone/>
            </a:pPr>
            <a:r>
              <a:rPr lang="en-US" sz="1400" dirty="0" smtClean="0"/>
              <a:t>Bolivar County </a:t>
            </a:r>
          </a:p>
          <a:p>
            <a:pPr>
              <a:buNone/>
            </a:pPr>
            <a:r>
              <a:rPr lang="en-US" sz="1400" dirty="0" smtClean="0"/>
              <a:t>(Placement of Crushed Stone on Levee)</a:t>
            </a:r>
          </a:p>
          <a:p>
            <a:pPr>
              <a:buNone/>
            </a:pPr>
            <a:r>
              <a:rPr lang="en-US" sz="1400" dirty="0" smtClean="0"/>
              <a:t>9/07-10/07</a:t>
            </a:r>
          </a:p>
        </p:txBody>
      </p:sp>
      <p:sp>
        <p:nvSpPr>
          <p:cNvPr id="16" name="Rectangle 15"/>
          <p:cNvSpPr/>
          <p:nvPr/>
        </p:nvSpPr>
        <p:spPr>
          <a:xfrm>
            <a:off x="152400" y="2286000"/>
            <a:ext cx="4572000" cy="1015663"/>
          </a:xfrm>
          <a:prstGeom prst="rect">
            <a:avLst/>
          </a:prstGeom>
        </p:spPr>
        <p:txBody>
          <a:bodyPr>
            <a:spAutoFit/>
          </a:bodyPr>
          <a:lstStyle/>
          <a:p>
            <a:pPr>
              <a:buNone/>
            </a:pPr>
            <a:r>
              <a:rPr lang="en-US" dirty="0" smtClean="0"/>
              <a:t> </a:t>
            </a:r>
            <a:r>
              <a:rPr lang="en-US" sz="1400" u="sng" dirty="0" smtClean="0"/>
              <a:t>Contract #</a:t>
            </a:r>
            <a:r>
              <a:rPr lang="en-US" sz="1400" dirty="0" smtClean="0"/>
              <a:t> W912EE-06-R-0015</a:t>
            </a:r>
          </a:p>
          <a:p>
            <a:pPr>
              <a:buNone/>
            </a:pPr>
            <a:r>
              <a:rPr lang="en-US" sz="1400" dirty="0" smtClean="0"/>
              <a:t>Henderson Construction </a:t>
            </a:r>
          </a:p>
          <a:p>
            <a:pPr>
              <a:buNone/>
            </a:pPr>
            <a:r>
              <a:rPr lang="en-US" sz="1400" dirty="0" smtClean="0"/>
              <a:t>(Limestone Placement on levee)</a:t>
            </a:r>
          </a:p>
          <a:p>
            <a:pPr>
              <a:buNone/>
            </a:pPr>
            <a:r>
              <a:rPr lang="en-US" sz="1400" dirty="0" smtClean="0"/>
              <a:t>Starting Date: 09/06-10/06</a:t>
            </a:r>
          </a:p>
        </p:txBody>
      </p:sp>
      <p:sp>
        <p:nvSpPr>
          <p:cNvPr id="23" name="Rectangle 22"/>
          <p:cNvSpPr/>
          <p:nvPr/>
        </p:nvSpPr>
        <p:spPr>
          <a:xfrm>
            <a:off x="3733800" y="457200"/>
            <a:ext cx="2590800" cy="461665"/>
          </a:xfrm>
          <a:prstGeom prst="rect">
            <a:avLst/>
          </a:prstGeom>
        </p:spPr>
        <p:txBody>
          <a:bodyPr wrap="square">
            <a:spAutoFit/>
          </a:bodyPr>
          <a:lstStyle/>
          <a:p>
            <a:pPr algn="ctr"/>
            <a:r>
              <a:rPr lang="en-US" sz="2400" b="1" u="sng" dirty="0" smtClean="0"/>
              <a:t>Levee </a:t>
            </a:r>
            <a:r>
              <a:rPr lang="en-US" sz="2400" b="1" u="sng" dirty="0" smtClean="0">
                <a:latin typeface="Franklin Gothic Medium" pitchFamily="34" charset="0"/>
              </a:rPr>
              <a:t>Contracts</a:t>
            </a:r>
            <a:endParaRPr lang="en-US" sz="2400" b="1" u="sng" dirty="0">
              <a:latin typeface="Franklin Gothic Medium" pitchFamily="34" charset="0"/>
            </a:endParaRPr>
          </a:p>
        </p:txBody>
      </p:sp>
      <p:pic>
        <p:nvPicPr>
          <p:cNvPr id="27649" name="Picture 1" descr="C:\Documents and Settings\judy\My Documents\My Pictures\Picture\CONTRACTS\CONTRACTS COMPLETED\Levee Pics\IMAGE_00051.jpg"/>
          <p:cNvPicPr>
            <a:picLocks noChangeAspect="1" noChangeArrowheads="1"/>
          </p:cNvPicPr>
          <p:nvPr/>
        </p:nvPicPr>
        <p:blipFill>
          <a:blip r:embed="rId4" cstate="print"/>
          <a:srcRect/>
          <a:stretch>
            <a:fillRect/>
          </a:stretch>
        </p:blipFill>
        <p:spPr bwMode="auto">
          <a:xfrm>
            <a:off x="4038600" y="1600200"/>
            <a:ext cx="2317750" cy="1738313"/>
          </a:xfrm>
          <a:prstGeom prst="rect">
            <a:avLst/>
          </a:prstGeom>
          <a:noFill/>
          <a:ln>
            <a:solidFill>
              <a:schemeClr val="tx1"/>
            </a:solidFill>
          </a:ln>
        </p:spPr>
      </p:pic>
      <p:pic>
        <p:nvPicPr>
          <p:cNvPr id="27650" name="Picture 2" descr="C:\Documents and Settings\judy\My Documents\My Pictures\Picture\CONTRACTS\CONTRACTS COMPLETED\Levee Pics\IMAGE_00052.jpg"/>
          <p:cNvPicPr>
            <a:picLocks noChangeAspect="1" noChangeArrowheads="1"/>
          </p:cNvPicPr>
          <p:nvPr/>
        </p:nvPicPr>
        <p:blipFill>
          <a:blip r:embed="rId5" cstate="print"/>
          <a:srcRect/>
          <a:stretch>
            <a:fillRect/>
          </a:stretch>
        </p:blipFill>
        <p:spPr bwMode="auto">
          <a:xfrm>
            <a:off x="5257800" y="3581400"/>
            <a:ext cx="2540000" cy="1905000"/>
          </a:xfrm>
          <a:prstGeom prst="rect">
            <a:avLst/>
          </a:prstGeom>
          <a:noFill/>
          <a:ln>
            <a:solidFill>
              <a:schemeClr val="tx1"/>
            </a:solidFill>
          </a:ln>
        </p:spPr>
      </p:pic>
      <p:pic>
        <p:nvPicPr>
          <p:cNvPr id="27651" name="Picture 3" descr="C:\Documents and Settings\judy\My Documents\My Pictures\Picture\CONTRACTS\CONTRACTS COMPLETED\Levee Pics\IMAGE_00053.jpg"/>
          <p:cNvPicPr>
            <a:picLocks noChangeAspect="1" noChangeArrowheads="1"/>
          </p:cNvPicPr>
          <p:nvPr/>
        </p:nvPicPr>
        <p:blipFill>
          <a:blip r:embed="rId6" cstate="print"/>
          <a:srcRect/>
          <a:stretch>
            <a:fillRect/>
          </a:stretch>
        </p:blipFill>
        <p:spPr bwMode="auto">
          <a:xfrm>
            <a:off x="6629400" y="1600200"/>
            <a:ext cx="2286000" cy="1714500"/>
          </a:xfrm>
          <a:prstGeom prst="rect">
            <a:avLst/>
          </a:prstGeom>
          <a:noFill/>
          <a:ln>
            <a:solidFill>
              <a:schemeClr val="tx1"/>
            </a:solidFill>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5181600" cy="978408"/>
          </a:xfrm>
        </p:spPr>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2800" b="1" dirty="0" smtClean="0">
                <a:ln>
                  <a:prstDash val="solid"/>
                </a:ln>
                <a:solidFill>
                  <a:schemeClr val="tx1"/>
                </a:solidFill>
                <a:effectLst>
                  <a:outerShdw blurRad="88000" dist="50800" dir="5040000" algn="tl">
                    <a:schemeClr val="accent4">
                      <a:tint val="80000"/>
                      <a:satMod val="250000"/>
                      <a:alpha val="45000"/>
                    </a:schemeClr>
                  </a:outerShdw>
                </a:effectLst>
              </a:rPr>
              <a:t>CUMBERLAND, MARYLAND</a:t>
            </a:r>
            <a:br>
              <a:rPr lang="en-US" sz="2800" b="1" dirty="0" smtClean="0">
                <a:ln>
                  <a:prstDash val="solid"/>
                </a:ln>
                <a:solidFill>
                  <a:schemeClr val="tx1"/>
                </a:solidFill>
                <a:effectLst>
                  <a:outerShdw blurRad="88000" dist="50800" dir="5040000" algn="tl">
                    <a:schemeClr val="accent4">
                      <a:tint val="80000"/>
                      <a:satMod val="250000"/>
                      <a:alpha val="45000"/>
                    </a:schemeClr>
                  </a:outerShdw>
                </a:effectLst>
              </a:rPr>
            </a:br>
            <a:r>
              <a:rPr lang="en-US" sz="2800" b="1" dirty="0" smtClean="0">
                <a:ln>
                  <a:prstDash val="solid"/>
                </a:ln>
                <a:solidFill>
                  <a:schemeClr val="tx1"/>
                </a:solidFill>
                <a:effectLst>
                  <a:outerShdw blurRad="88000" dist="50800" dir="5040000" algn="tl">
                    <a:schemeClr val="accent4">
                      <a:tint val="80000"/>
                      <a:satMod val="250000"/>
                      <a:alpha val="45000"/>
                    </a:schemeClr>
                  </a:outerShdw>
                </a:effectLst>
              </a:rPr>
              <a:t>(FEMA)</a:t>
            </a:r>
            <a:endParaRPr lang="en-US" sz="2800" b="1" dirty="0">
              <a:ln>
                <a:prstDash val="solid"/>
              </a:ln>
              <a:solidFill>
                <a:schemeClr val="tx1"/>
              </a:solidFill>
              <a:effectLst>
                <a:outerShdw blurRad="88000" dist="50800" dir="5040000" algn="tl">
                  <a:schemeClr val="accent4">
                    <a:tint val="80000"/>
                    <a:satMod val="250000"/>
                    <a:alpha val="45000"/>
                  </a:schemeClr>
                </a:outerShdw>
              </a:effectLst>
            </a:endParaRPr>
          </a:p>
        </p:txBody>
      </p:sp>
      <p:sp>
        <p:nvSpPr>
          <p:cNvPr id="4" name="Text Placeholder 3"/>
          <p:cNvSpPr>
            <a:spLocks noGrp="1"/>
          </p:cNvSpPr>
          <p:nvPr>
            <p:ph type="body" idx="2"/>
          </p:nvPr>
        </p:nvSpPr>
        <p:spPr>
          <a:xfrm>
            <a:off x="0" y="1600200"/>
            <a:ext cx="2971800" cy="1882418"/>
          </a:xfrm>
        </p:spPr>
        <p:txBody>
          <a:bodyPr>
            <a:normAutofit/>
          </a:bodyPr>
          <a:lstStyle/>
          <a:p>
            <a:r>
              <a:rPr lang="en-US" dirty="0" smtClean="0"/>
              <a:t> </a:t>
            </a:r>
          </a:p>
          <a:p>
            <a:r>
              <a:rPr lang="en-US" u="sng" dirty="0" smtClean="0"/>
              <a:t>Contract #</a:t>
            </a:r>
            <a:r>
              <a:rPr lang="en-US" dirty="0" smtClean="0"/>
              <a:t> HSFEHQ-06-C-0704</a:t>
            </a:r>
          </a:p>
          <a:p>
            <a:r>
              <a:rPr lang="en-US" dirty="0" smtClean="0"/>
              <a:t>DHS/FEMA</a:t>
            </a:r>
          </a:p>
          <a:p>
            <a:r>
              <a:rPr lang="en-US" dirty="0" smtClean="0"/>
              <a:t>(Erecting of a prefabricated building at the Cumberland Logistic Center)</a:t>
            </a:r>
          </a:p>
          <a:p>
            <a:r>
              <a:rPr lang="en-US" dirty="0" smtClean="0"/>
              <a:t>09/06-03/07</a:t>
            </a:r>
          </a:p>
          <a:p>
            <a:endParaRPr lang="en-US" dirty="0" smtClean="0"/>
          </a:p>
          <a:p>
            <a:endParaRPr lang="en-US" dirty="0"/>
          </a:p>
        </p:txBody>
      </p:sp>
      <p:pic>
        <p:nvPicPr>
          <p:cNvPr id="5" name="Content Placeholder 4" descr="cumberland-_4-19-07_001.jpg"/>
          <p:cNvPicPr>
            <a:picLocks noGrp="1"/>
          </p:cNvPicPr>
          <p:nvPr>
            <p:ph sz="half" idx="1"/>
          </p:nvPr>
        </p:nvPicPr>
        <p:blipFill>
          <a:blip r:embed="rId3" cstate="print"/>
          <a:stretch>
            <a:fillRect/>
          </a:stretch>
        </p:blipFill>
        <p:spPr>
          <a:xfrm>
            <a:off x="5867400" y="1600200"/>
            <a:ext cx="2732088" cy="2117725"/>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pic>
        <p:nvPicPr>
          <p:cNvPr id="6" name="Picture 5" descr="cumberland-_4-25-07_004.jpg"/>
          <p:cNvPicPr/>
          <p:nvPr/>
        </p:nvPicPr>
        <p:blipFill>
          <a:blip r:embed="rId4" cstate="print"/>
          <a:stretch>
            <a:fillRect/>
          </a:stretch>
        </p:blipFill>
        <p:spPr>
          <a:xfrm>
            <a:off x="3048000" y="1600200"/>
            <a:ext cx="2667000" cy="2133600"/>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pic>
        <p:nvPicPr>
          <p:cNvPr id="7" name="Picture 6" descr="Cumberland__5-22-07_005.jpg"/>
          <p:cNvPicPr/>
          <p:nvPr/>
        </p:nvPicPr>
        <p:blipFill>
          <a:blip r:embed="rId5" cstate="print"/>
          <a:stretch>
            <a:fillRect/>
          </a:stretch>
        </p:blipFill>
        <p:spPr>
          <a:xfrm>
            <a:off x="3048000" y="3886200"/>
            <a:ext cx="2667000" cy="2133600"/>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pic>
        <p:nvPicPr>
          <p:cNvPr id="8" name="Picture 7" descr="Cumberland-5-24-07_013.jpg"/>
          <p:cNvPicPr/>
          <p:nvPr/>
        </p:nvPicPr>
        <p:blipFill>
          <a:blip r:embed="rId6" cstate="print"/>
          <a:stretch>
            <a:fillRect/>
          </a:stretch>
        </p:blipFill>
        <p:spPr>
          <a:xfrm>
            <a:off x="5867400" y="3886200"/>
            <a:ext cx="2743200" cy="2133600"/>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pic>
        <p:nvPicPr>
          <p:cNvPr id="9" name="Picture 1" descr="truckla2[1] Letter Head"/>
          <p:cNvPicPr>
            <a:picLocks noChangeAspect="1" noChangeArrowheads="1"/>
          </p:cNvPicPr>
          <p:nvPr/>
        </p:nvPicPr>
        <p:blipFill>
          <a:blip r:embed="rId7" cstate="print"/>
          <a:srcRect/>
          <a:stretch>
            <a:fillRect/>
          </a:stretch>
        </p:blipFill>
        <p:spPr bwMode="auto">
          <a:xfrm>
            <a:off x="228600" y="228600"/>
            <a:ext cx="2438400" cy="1083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1003">
            <a:schemeClr val="dk1"/>
          </a:fillRef>
          <a:effectRef idx="0">
            <a:scrgbClr r="0" g="0" b="0"/>
          </a:effectRef>
          <a:fontRef idx="major"/>
        </p:style>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978408"/>
          </a:xfrm>
        </p:spPr>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2800" b="1" dirty="0" smtClean="0">
                <a:ln>
                  <a:prstDash val="solid"/>
                </a:ln>
                <a:solidFill>
                  <a:schemeClr val="tx1"/>
                </a:solidFill>
                <a:effectLst>
                  <a:outerShdw blurRad="88000" dist="50800" dir="5040000" algn="tl">
                    <a:schemeClr val="accent4">
                      <a:tint val="80000"/>
                      <a:satMod val="250000"/>
                      <a:alpha val="45000"/>
                    </a:schemeClr>
                  </a:outerShdw>
                </a:effectLst>
              </a:rPr>
              <a:t>CUMBERLAND, MARYLAND</a:t>
            </a:r>
            <a:br>
              <a:rPr lang="en-US" sz="2800" b="1" dirty="0" smtClean="0">
                <a:ln>
                  <a:prstDash val="solid"/>
                </a:ln>
                <a:solidFill>
                  <a:schemeClr val="tx1"/>
                </a:solidFill>
                <a:effectLst>
                  <a:outerShdw blurRad="88000" dist="50800" dir="5040000" algn="tl">
                    <a:schemeClr val="accent4">
                      <a:tint val="80000"/>
                      <a:satMod val="250000"/>
                      <a:alpha val="45000"/>
                    </a:schemeClr>
                  </a:outerShdw>
                </a:effectLst>
              </a:rPr>
            </a:br>
            <a:r>
              <a:rPr lang="en-US" sz="2800" b="1" dirty="0" smtClean="0">
                <a:ln>
                  <a:prstDash val="solid"/>
                </a:ln>
                <a:solidFill>
                  <a:schemeClr val="tx1"/>
                </a:solidFill>
                <a:effectLst>
                  <a:outerShdw blurRad="88000" dist="50800" dir="5040000" algn="tl">
                    <a:schemeClr val="accent4">
                      <a:tint val="80000"/>
                      <a:satMod val="250000"/>
                      <a:alpha val="45000"/>
                    </a:schemeClr>
                  </a:outerShdw>
                </a:effectLst>
              </a:rPr>
              <a:t>(FEMA DRAINAGE)</a:t>
            </a:r>
            <a:endParaRPr lang="en-US" sz="2800" b="1" dirty="0">
              <a:ln>
                <a:prstDash val="solid"/>
              </a:ln>
              <a:solidFill>
                <a:schemeClr val="tx1"/>
              </a:solidFill>
              <a:effectLst>
                <a:outerShdw blurRad="88000" dist="50800" dir="5040000" algn="tl">
                  <a:schemeClr val="accent4">
                    <a:tint val="80000"/>
                    <a:satMod val="250000"/>
                    <a:alpha val="45000"/>
                  </a:schemeClr>
                </a:outerShdw>
              </a:effectLst>
            </a:endParaRPr>
          </a:p>
        </p:txBody>
      </p:sp>
      <p:sp>
        <p:nvSpPr>
          <p:cNvPr id="4" name="Text Placeholder 3"/>
          <p:cNvSpPr>
            <a:spLocks noGrp="1"/>
          </p:cNvSpPr>
          <p:nvPr>
            <p:ph type="body" idx="2"/>
          </p:nvPr>
        </p:nvSpPr>
        <p:spPr>
          <a:xfrm>
            <a:off x="0" y="1905000"/>
            <a:ext cx="2743200" cy="914400"/>
          </a:xfrm>
        </p:spPr>
        <p:txBody>
          <a:bodyPr>
            <a:normAutofit fontScale="85000" lnSpcReduction="20000"/>
          </a:bodyPr>
          <a:lstStyle/>
          <a:p>
            <a:r>
              <a:rPr lang="en-US" u="sng" dirty="0" smtClean="0"/>
              <a:t>Contract #</a:t>
            </a:r>
            <a:r>
              <a:rPr lang="en-US" dirty="0" smtClean="0"/>
              <a:t> HSFEHQ-06-C-0701</a:t>
            </a:r>
          </a:p>
          <a:p>
            <a:r>
              <a:rPr lang="en-US" dirty="0" smtClean="0"/>
              <a:t>DHS/FEMA</a:t>
            </a:r>
          </a:p>
          <a:p>
            <a:r>
              <a:rPr lang="en-US" dirty="0" smtClean="0"/>
              <a:t>(Concrete slab drainage modifications for the Cumberland Logistic Center)</a:t>
            </a:r>
          </a:p>
          <a:p>
            <a:r>
              <a:rPr lang="en-US" dirty="0" smtClean="0"/>
              <a:t>09/06-03/07</a:t>
            </a:r>
          </a:p>
          <a:p>
            <a:endParaRPr lang="en-US" dirty="0"/>
          </a:p>
        </p:txBody>
      </p:sp>
      <p:pic>
        <p:nvPicPr>
          <p:cNvPr id="5" name="Content Placeholder 4" descr="scan.jpg"/>
          <p:cNvPicPr>
            <a:picLocks noGrp="1"/>
          </p:cNvPicPr>
          <p:nvPr>
            <p:ph sz="half" idx="1"/>
          </p:nvPr>
        </p:nvPicPr>
        <p:blipFill>
          <a:blip r:embed="rId3" cstate="print"/>
          <a:srcRect l="2632"/>
          <a:stretch>
            <a:fillRect/>
          </a:stretch>
        </p:blipFill>
        <p:spPr>
          <a:xfrm>
            <a:off x="2971800" y="1447801"/>
            <a:ext cx="2819400" cy="2514600"/>
          </a:xfrm>
          <a:prstGeom prst="rect">
            <a:avLst/>
          </a:prstGeom>
          <a:ln>
            <a:solidFill>
              <a:schemeClr val="tx1"/>
            </a:solidFill>
          </a:ln>
        </p:spPr>
      </p:pic>
      <p:pic>
        <p:nvPicPr>
          <p:cNvPr id="6" name="Picture 5" descr="scan1.jpg"/>
          <p:cNvPicPr/>
          <p:nvPr/>
        </p:nvPicPr>
        <p:blipFill>
          <a:blip r:embed="rId4" cstate="print"/>
          <a:srcRect l="2564" r="2564"/>
          <a:stretch>
            <a:fillRect/>
          </a:stretch>
        </p:blipFill>
        <p:spPr>
          <a:xfrm>
            <a:off x="2971800" y="4114800"/>
            <a:ext cx="2819400" cy="2514600"/>
          </a:xfrm>
          <a:prstGeom prst="rect">
            <a:avLst/>
          </a:prstGeom>
          <a:ln>
            <a:solidFill>
              <a:schemeClr val="tx1"/>
            </a:solidFill>
          </a:ln>
        </p:spPr>
      </p:pic>
      <p:pic>
        <p:nvPicPr>
          <p:cNvPr id="7" name="Picture 6" descr="scan2.jpg"/>
          <p:cNvPicPr/>
          <p:nvPr/>
        </p:nvPicPr>
        <p:blipFill>
          <a:blip r:embed="rId5" cstate="print"/>
          <a:srcRect r="2703"/>
          <a:stretch>
            <a:fillRect/>
          </a:stretch>
        </p:blipFill>
        <p:spPr>
          <a:xfrm>
            <a:off x="6019800" y="2819400"/>
            <a:ext cx="2743200" cy="2352245"/>
          </a:xfrm>
          <a:prstGeom prst="rect">
            <a:avLst/>
          </a:prstGeom>
          <a:ln>
            <a:solidFill>
              <a:schemeClr val="tx1"/>
            </a:solidFill>
          </a:ln>
        </p:spPr>
      </p:pic>
      <p:pic>
        <p:nvPicPr>
          <p:cNvPr id="8" name="Picture 1" descr="truckla2[1] Letter Head"/>
          <p:cNvPicPr>
            <a:picLocks noChangeAspect="1" noChangeArrowheads="1"/>
          </p:cNvPicPr>
          <p:nvPr/>
        </p:nvPicPr>
        <p:blipFill>
          <a:blip r:embed="rId6" cstate="print"/>
          <a:srcRect/>
          <a:stretch>
            <a:fillRect/>
          </a:stretch>
        </p:blipFill>
        <p:spPr bwMode="auto">
          <a:xfrm>
            <a:off x="228600" y="228600"/>
            <a:ext cx="2438400" cy="1083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1003">
            <a:schemeClr val="dk1"/>
          </a:fillRef>
          <a:effectRef idx="0">
            <a:scrgbClr r="0" g="0" b="0"/>
          </a:effectRef>
          <a:fontRef idx="major"/>
        </p:style>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304800"/>
            <a:ext cx="5791200" cy="978408"/>
          </a:xfrm>
        </p:spPr>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b="1" dirty="0" smtClean="0">
                <a:ln>
                  <a:prstDash val="solid"/>
                </a:ln>
                <a:solidFill>
                  <a:schemeClr val="tx1"/>
                </a:solidFill>
                <a:effectLst>
                  <a:outerShdw blurRad="88000" dist="50800" dir="5040000" algn="tl">
                    <a:schemeClr val="accent4">
                      <a:tint val="80000"/>
                      <a:satMod val="250000"/>
                      <a:alpha val="45000"/>
                    </a:schemeClr>
                  </a:outerShdw>
                </a:effectLst>
              </a:rPr>
              <a:t>MORGAN CITY, LA</a:t>
            </a:r>
            <a:br>
              <a:rPr lang="en-US" b="1" dirty="0" smtClean="0">
                <a:ln>
                  <a:prstDash val="solid"/>
                </a:ln>
                <a:solidFill>
                  <a:schemeClr val="tx1"/>
                </a:solidFill>
                <a:effectLst>
                  <a:outerShdw blurRad="88000" dist="50800" dir="5040000" algn="tl">
                    <a:schemeClr val="accent4">
                      <a:tint val="80000"/>
                      <a:satMod val="250000"/>
                      <a:alpha val="45000"/>
                    </a:schemeClr>
                  </a:outerShdw>
                </a:effectLst>
              </a:rPr>
            </a:br>
            <a:r>
              <a:rPr lang="en-US" b="1" dirty="0" smtClean="0">
                <a:ln>
                  <a:prstDash val="solid"/>
                </a:ln>
                <a:solidFill>
                  <a:schemeClr val="tx1"/>
                </a:solidFill>
                <a:effectLst>
                  <a:outerShdw blurRad="88000" dist="50800" dir="5040000" algn="tl">
                    <a:schemeClr val="accent4">
                      <a:tint val="80000"/>
                      <a:satMod val="250000"/>
                      <a:alpha val="45000"/>
                    </a:schemeClr>
                  </a:outerShdw>
                </a:effectLst>
              </a:rPr>
              <a:t>(ATCHAFALAYA RIVER &amp; BAYOUS CHENE BOEUF AND BLACK LOUISIANA, DCAS)</a:t>
            </a:r>
            <a:endParaRPr lang="en-US" b="1" dirty="0">
              <a:ln>
                <a:prstDash val="solid"/>
              </a:ln>
              <a:solidFill>
                <a:schemeClr val="tx1"/>
              </a:solidFill>
              <a:effectLst>
                <a:outerShdw blurRad="88000" dist="50800" dir="5040000" algn="tl">
                  <a:schemeClr val="accent4">
                    <a:tint val="80000"/>
                    <a:satMod val="250000"/>
                    <a:alpha val="45000"/>
                  </a:schemeClr>
                </a:outerShdw>
              </a:effectLst>
            </a:endParaRPr>
          </a:p>
        </p:txBody>
      </p:sp>
      <p:sp>
        <p:nvSpPr>
          <p:cNvPr id="4" name="Text Placeholder 3"/>
          <p:cNvSpPr>
            <a:spLocks noGrp="1"/>
          </p:cNvSpPr>
          <p:nvPr>
            <p:ph type="body" idx="2"/>
          </p:nvPr>
        </p:nvSpPr>
        <p:spPr>
          <a:xfrm>
            <a:off x="152400" y="1600200"/>
            <a:ext cx="2743200" cy="3025418"/>
          </a:xfrm>
        </p:spPr>
        <p:txBody>
          <a:bodyPr>
            <a:normAutofit/>
          </a:bodyPr>
          <a:lstStyle/>
          <a:p>
            <a:r>
              <a:rPr lang="en-US" dirty="0" smtClean="0"/>
              <a:t>Contract # W912EE-07-C-0023</a:t>
            </a:r>
          </a:p>
          <a:p>
            <a:r>
              <a:rPr lang="en-US" dirty="0" smtClean="0"/>
              <a:t>(Truckla Services, Subcontractor)</a:t>
            </a:r>
          </a:p>
          <a:p>
            <a:r>
              <a:rPr lang="en-US" dirty="0" smtClean="0"/>
              <a:t> 10/07 - 9/2008</a:t>
            </a:r>
          </a:p>
          <a:p>
            <a:r>
              <a:rPr lang="en-US" dirty="0" smtClean="0"/>
              <a:t> </a:t>
            </a:r>
          </a:p>
          <a:p>
            <a:r>
              <a:rPr lang="en-US" dirty="0" smtClean="0"/>
              <a:t>Atchafalaya River and Bayous Chene, Boeuf, &amp; Black Louisiana Demonstration Channel Alignment Structure (DCAS)</a:t>
            </a:r>
          </a:p>
          <a:p>
            <a:endParaRPr lang="en-US" dirty="0" smtClean="0"/>
          </a:p>
          <a:p>
            <a:r>
              <a:rPr lang="en-US" dirty="0" smtClean="0"/>
              <a:t>(Placing of Armor and Bedding stone in the Gulf of Mexico)</a:t>
            </a:r>
          </a:p>
          <a:p>
            <a:endParaRPr lang="en-US" dirty="0"/>
          </a:p>
        </p:txBody>
      </p:sp>
      <p:pic>
        <p:nvPicPr>
          <p:cNvPr id="5" name="Content Placeholder 4" descr="C:\Documents and Settings\judy\Local Settings\Temporary Internet Files\Content.IE5\I9V4T4J6\013.jpg"/>
          <p:cNvPicPr>
            <a:picLocks noGrp="1"/>
          </p:cNvPicPr>
          <p:nvPr>
            <p:ph sz="half" idx="1"/>
          </p:nvPr>
        </p:nvPicPr>
        <p:blipFill>
          <a:blip r:embed="rId3" cstate="print"/>
          <a:srcRect/>
          <a:stretch>
            <a:fillRect/>
          </a:stretch>
        </p:blipFill>
        <p:spPr bwMode="auto">
          <a:xfrm>
            <a:off x="2971800" y="1600200"/>
            <a:ext cx="2590800" cy="1905000"/>
          </a:xfrm>
          <a:prstGeom prst="rect">
            <a:avLst/>
          </a:prstGeom>
          <a:noFill/>
          <a:ln w="9525">
            <a:solidFill>
              <a:schemeClr val="bg1">
                <a:lumMod val="95000"/>
                <a:lumOff val="5000"/>
              </a:schemeClr>
            </a:solidFill>
            <a:miter lim="800000"/>
            <a:headEnd/>
            <a:tailEnd/>
          </a:ln>
        </p:spPr>
      </p:pic>
      <p:pic>
        <p:nvPicPr>
          <p:cNvPr id="6" name="Picture 5" descr="C:\Documents and Settings\judy\Local Settings\Temporary Internet Files\Content.IE5\I9V4T4J6\002.jpg"/>
          <p:cNvPicPr/>
          <p:nvPr/>
        </p:nvPicPr>
        <p:blipFill>
          <a:blip r:embed="rId4" cstate="print"/>
          <a:srcRect/>
          <a:stretch>
            <a:fillRect/>
          </a:stretch>
        </p:blipFill>
        <p:spPr bwMode="auto">
          <a:xfrm>
            <a:off x="5791200" y="1600200"/>
            <a:ext cx="2971800" cy="1905000"/>
          </a:xfrm>
          <a:prstGeom prst="rect">
            <a:avLst/>
          </a:prstGeom>
          <a:noFill/>
          <a:ln w="9525">
            <a:solidFill>
              <a:schemeClr val="bg1">
                <a:lumMod val="95000"/>
                <a:lumOff val="5000"/>
              </a:schemeClr>
            </a:solidFill>
            <a:miter lim="800000"/>
            <a:headEnd/>
            <a:tailEnd/>
          </a:ln>
        </p:spPr>
      </p:pic>
      <p:pic>
        <p:nvPicPr>
          <p:cNvPr id="7" name="Picture 6" descr="C:\Documents and Settings\judy\Local Settings\Temporary Internet Files\Content.IE5\I9V4T4J6\016.jpg"/>
          <p:cNvPicPr/>
          <p:nvPr/>
        </p:nvPicPr>
        <p:blipFill>
          <a:blip r:embed="rId5" cstate="print"/>
          <a:srcRect/>
          <a:stretch>
            <a:fillRect/>
          </a:stretch>
        </p:blipFill>
        <p:spPr bwMode="auto">
          <a:xfrm>
            <a:off x="2971800" y="3733800"/>
            <a:ext cx="2676525" cy="2007884"/>
          </a:xfrm>
          <a:prstGeom prst="rect">
            <a:avLst/>
          </a:prstGeom>
          <a:noFill/>
          <a:ln w="9525">
            <a:solidFill>
              <a:schemeClr val="bg1">
                <a:lumMod val="95000"/>
                <a:lumOff val="5000"/>
              </a:schemeClr>
            </a:solidFill>
            <a:miter lim="800000"/>
            <a:headEnd/>
            <a:tailEnd/>
          </a:ln>
        </p:spPr>
      </p:pic>
      <p:pic>
        <p:nvPicPr>
          <p:cNvPr id="8" name="Picture 7" descr="C:\Documents and Settings\judy\Local Settings\Temporary Internet Files\Content.IE5\I9V4T4J6\006.jpg"/>
          <p:cNvPicPr/>
          <p:nvPr/>
        </p:nvPicPr>
        <p:blipFill>
          <a:blip r:embed="rId6" cstate="print"/>
          <a:srcRect/>
          <a:stretch>
            <a:fillRect/>
          </a:stretch>
        </p:blipFill>
        <p:spPr bwMode="auto">
          <a:xfrm>
            <a:off x="5791200" y="3733800"/>
            <a:ext cx="2971800" cy="1981200"/>
          </a:xfrm>
          <a:prstGeom prst="rect">
            <a:avLst/>
          </a:prstGeom>
          <a:noFill/>
          <a:ln w="9525">
            <a:solidFill>
              <a:schemeClr val="bg1">
                <a:lumMod val="95000"/>
                <a:lumOff val="5000"/>
              </a:schemeClr>
            </a:solidFill>
            <a:miter lim="800000"/>
            <a:headEnd/>
            <a:tailEnd/>
          </a:ln>
        </p:spPr>
      </p:pic>
      <p:pic>
        <p:nvPicPr>
          <p:cNvPr id="9" name="Picture 1" descr="truckla2[1] Letter Head"/>
          <p:cNvPicPr>
            <a:picLocks noChangeAspect="1" noChangeArrowheads="1"/>
          </p:cNvPicPr>
          <p:nvPr/>
        </p:nvPicPr>
        <p:blipFill>
          <a:blip r:embed="rId7" cstate="print"/>
          <a:srcRect/>
          <a:stretch>
            <a:fillRect/>
          </a:stretch>
        </p:blipFill>
        <p:spPr bwMode="auto">
          <a:xfrm>
            <a:off x="228600" y="228600"/>
            <a:ext cx="2438400" cy="1083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1003">
            <a:schemeClr val="dk1"/>
          </a:fillRef>
          <a:effectRef idx="0">
            <a:scrgbClr r="0" g="0" b="0"/>
          </a:effectRef>
          <a:fontRef idx="major"/>
        </p:style>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softEdge rad="63500"/>
          </a:effectLst>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266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26625" name="Picture 1" descr="truckla2[1] Letter Head"/>
          <p:cNvPicPr>
            <a:picLocks noChangeAspect="1" noChangeArrowheads="1"/>
          </p:cNvPicPr>
          <p:nvPr/>
        </p:nvPicPr>
        <p:blipFill>
          <a:blip r:embed="rId3" cstate="print"/>
          <a:srcRect/>
          <a:stretch>
            <a:fillRect/>
          </a:stretch>
        </p:blipFill>
        <p:spPr bwMode="auto">
          <a:xfrm>
            <a:off x="1981200" y="152400"/>
            <a:ext cx="4953000" cy="1219200"/>
          </a:xfrm>
          <a:prstGeom prst="rect">
            <a:avLst/>
          </a:prstGeom>
          <a:ln>
            <a:noFill/>
          </a:ln>
          <a:effectLst>
            <a:softEdge rad="112500"/>
          </a:effectLst>
        </p:spPr>
        <p:style>
          <a:lnRef idx="0">
            <a:scrgbClr r="0" g="0" b="0"/>
          </a:lnRef>
          <a:fillRef idx="1003">
            <a:schemeClr val="dk1"/>
          </a:fillRef>
          <a:effectRef idx="0">
            <a:scrgbClr r="0" g="0" b="0"/>
          </a:effectRef>
          <a:fontRef idx="major"/>
        </p:style>
      </p:pic>
      <p:sp>
        <p:nvSpPr>
          <p:cNvPr id="6" name="TextBox 5"/>
          <p:cNvSpPr txBox="1"/>
          <p:nvPr/>
        </p:nvSpPr>
        <p:spPr>
          <a:xfrm>
            <a:off x="1143000" y="1371600"/>
            <a:ext cx="7162800" cy="4370427"/>
          </a:xfrm>
          <a:prstGeom prst="rect">
            <a:avLst/>
          </a:prstGeom>
          <a:noFill/>
        </p:spPr>
        <p:txBody>
          <a:bodyPr wrap="square" rtlCol="0">
            <a:spAutoFit/>
          </a:bodyPr>
          <a:lstStyle/>
          <a:p>
            <a:r>
              <a:rPr lang="en-US" dirty="0" smtClean="0"/>
              <a:t>Rexal Heidelberg – </a:t>
            </a:r>
            <a:r>
              <a:rPr lang="en-US" i="1" dirty="0" smtClean="0">
                <a:effectLst>
                  <a:outerShdw blurRad="38100" dist="38100" dir="2700000" algn="tl">
                    <a:srgbClr val="000000">
                      <a:alpha val="43137"/>
                    </a:srgbClr>
                  </a:outerShdw>
                </a:effectLst>
              </a:rPr>
              <a:t>President</a:t>
            </a:r>
          </a:p>
          <a:p>
            <a:r>
              <a:rPr lang="en-US" b="1" dirty="0" smtClean="0"/>
              <a:t>Mobile</a:t>
            </a:r>
            <a:r>
              <a:rPr lang="en-US" dirty="0" smtClean="0"/>
              <a:t>: (601) 218-4419</a:t>
            </a:r>
            <a:endParaRPr lang="en-US" dirty="0"/>
          </a:p>
          <a:p>
            <a:r>
              <a:rPr lang="en-US" b="1" dirty="0" smtClean="0"/>
              <a:t>Email</a:t>
            </a:r>
            <a:r>
              <a:rPr lang="en-US" dirty="0" smtClean="0"/>
              <a:t>: trucklaservices@aol.com</a:t>
            </a:r>
          </a:p>
          <a:p>
            <a:endParaRPr lang="en-US" dirty="0" smtClean="0"/>
          </a:p>
          <a:p>
            <a:r>
              <a:rPr lang="en-US" dirty="0"/>
              <a:t>	</a:t>
            </a:r>
            <a:r>
              <a:rPr lang="en-US" sz="1600" dirty="0" smtClean="0"/>
              <a:t>1411 Cherry St Suite 102</a:t>
            </a:r>
          </a:p>
          <a:p>
            <a:r>
              <a:rPr lang="en-US" sz="1600" dirty="0"/>
              <a:t>	</a:t>
            </a:r>
            <a:r>
              <a:rPr lang="en-US" sz="1600" dirty="0" smtClean="0"/>
              <a:t>PO Box 821711</a:t>
            </a:r>
          </a:p>
          <a:p>
            <a:r>
              <a:rPr lang="en-US" sz="1600" dirty="0"/>
              <a:t>	</a:t>
            </a:r>
            <a:r>
              <a:rPr lang="en-US" sz="1600" dirty="0" smtClean="0"/>
              <a:t>Vicksburg, Ms 39180</a:t>
            </a:r>
          </a:p>
          <a:p>
            <a:r>
              <a:rPr lang="en-US" sz="1600" dirty="0" smtClean="0"/>
              <a:t>	Office:(601) 619-9300</a:t>
            </a:r>
          </a:p>
          <a:p>
            <a:r>
              <a:rPr lang="en-US" sz="1600" dirty="0"/>
              <a:t>	</a:t>
            </a:r>
            <a:r>
              <a:rPr lang="en-US" sz="1600" dirty="0" smtClean="0"/>
              <a:t>Fax:     (601) 619-9301</a:t>
            </a:r>
          </a:p>
          <a:p>
            <a:r>
              <a:rPr lang="en-US" sz="1600" dirty="0" smtClean="0"/>
              <a:t>		</a:t>
            </a:r>
          </a:p>
          <a:p>
            <a:r>
              <a:rPr lang="en-US" i="1" dirty="0" smtClean="0"/>
              <a:t>Visit us @ </a:t>
            </a:r>
            <a:r>
              <a:rPr lang="en-US" i="1" dirty="0" smtClean="0">
                <a:solidFill>
                  <a:schemeClr val="tx2">
                    <a:lumMod val="75000"/>
                  </a:schemeClr>
                </a:solidFill>
                <a:hlinkClick r:id="rId4"/>
              </a:rPr>
              <a:t>www.truckla.com</a:t>
            </a:r>
            <a:endParaRPr lang="en-US" i="1" dirty="0" smtClean="0">
              <a:solidFill>
                <a:schemeClr val="tx2">
                  <a:lumMod val="75000"/>
                </a:schemeClr>
              </a:solidFill>
            </a:endParaRPr>
          </a:p>
          <a:p>
            <a:endParaRPr lang="en-US" dirty="0" smtClean="0"/>
          </a:p>
          <a:p>
            <a:r>
              <a:rPr lang="en-US" dirty="0"/>
              <a:t>	</a:t>
            </a:r>
            <a:endParaRPr lang="en-US" dirty="0" smtClean="0"/>
          </a:p>
          <a:p>
            <a:endParaRPr lang="en-US" dirty="0"/>
          </a:p>
          <a:p>
            <a:r>
              <a:rPr lang="en-US" dirty="0" smtClean="0"/>
              <a:t>	</a:t>
            </a:r>
            <a:endParaRPr lang="en-US" dirty="0"/>
          </a:p>
          <a:p>
            <a:r>
              <a:rPr lang="en-US" dirty="0" smtClean="0"/>
              <a:t>	</a:t>
            </a:r>
            <a:endParaRPr lang="en-US" dirty="0"/>
          </a:p>
        </p:txBody>
      </p:sp>
      <p:pic>
        <p:nvPicPr>
          <p:cNvPr id="30721" name="Picture 1"/>
          <p:cNvPicPr>
            <a:picLocks noChangeAspect="1" noChangeArrowheads="1"/>
          </p:cNvPicPr>
          <p:nvPr/>
        </p:nvPicPr>
        <p:blipFill>
          <a:blip r:embed="rId5" cstate="print"/>
          <a:srcRect/>
          <a:stretch>
            <a:fillRect/>
          </a:stretch>
        </p:blipFill>
        <p:spPr bwMode="auto">
          <a:xfrm>
            <a:off x="4953000" y="1981200"/>
            <a:ext cx="3733800" cy="3813242"/>
          </a:xfrm>
          <a:prstGeom prst="rect">
            <a:avLst/>
          </a:prstGeom>
          <a:ln>
            <a:solidFill>
              <a:schemeClr val="tx1"/>
            </a:solidFill>
            <a:headEnd/>
            <a:tailEnd/>
          </a:ln>
        </p:spPr>
        <p:style>
          <a:lnRef idx="2">
            <a:schemeClr val="dk1">
              <a:shade val="50000"/>
            </a:schemeClr>
          </a:lnRef>
          <a:fillRef idx="1">
            <a:schemeClr val="dk1"/>
          </a:fillRef>
          <a:effectRef idx="0">
            <a:schemeClr val="dk1"/>
          </a:effectRef>
          <a:fontRef idx="minor">
            <a:schemeClr val="lt1"/>
          </a:fontRef>
        </p:style>
      </p:pic>
      <p:sp>
        <p:nvSpPr>
          <p:cNvPr id="7" name="Rectangle 6"/>
          <p:cNvSpPr/>
          <p:nvPr/>
        </p:nvSpPr>
        <p:spPr>
          <a:xfrm>
            <a:off x="5562600" y="5867400"/>
            <a:ext cx="2659702" cy="369332"/>
          </a:xfrm>
          <a:prstGeom prst="rect">
            <a:avLst/>
          </a:prstGeom>
        </p:spPr>
        <p:txBody>
          <a:bodyPr wrap="none">
            <a:spAutoFit/>
          </a:bodyPr>
          <a:lstStyle/>
          <a:p>
            <a:r>
              <a:rPr lang="en-US" b="1" i="1" dirty="0" smtClean="0"/>
              <a:t>NRCS Franklin County</a:t>
            </a:r>
            <a:endParaRPr lang="en-US" b="1" i="1"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143000"/>
            <a:ext cx="3200400" cy="730250"/>
          </a:xfrm>
        </p:spPr>
        <p:txBody>
          <a:bodyPr>
            <a:normAutofit fontScale="90000"/>
          </a:bodyPr>
          <a:lstStyle/>
          <a:p>
            <a:r>
              <a:rPr lang="en-US" b="0" dirty="0" smtClean="0">
                <a:solidFill>
                  <a:schemeClr val="tx1"/>
                </a:solidFill>
                <a:latin typeface="+mn-lt"/>
              </a:rPr>
              <a:t>W912P9-09-D-0511(98.6)</a:t>
            </a:r>
            <a:br>
              <a:rPr lang="en-US" b="0" dirty="0" smtClean="0">
                <a:solidFill>
                  <a:schemeClr val="tx1"/>
                </a:solidFill>
                <a:latin typeface="+mn-lt"/>
              </a:rPr>
            </a:br>
            <a:r>
              <a:rPr lang="en-US" b="0" dirty="0" smtClean="0">
                <a:solidFill>
                  <a:schemeClr val="tx1"/>
                </a:solidFill>
                <a:latin typeface="+mn-lt"/>
              </a:rPr>
              <a:t>W912P9-09-D-0512(20.0)</a:t>
            </a:r>
            <a:br>
              <a:rPr lang="en-US" b="0" dirty="0" smtClean="0">
                <a:solidFill>
                  <a:schemeClr val="tx1"/>
                </a:solidFill>
                <a:latin typeface="+mn-lt"/>
              </a:rPr>
            </a:br>
            <a:endParaRPr lang="en-US" b="0" dirty="0">
              <a:latin typeface="+mn-lt"/>
            </a:endParaRPr>
          </a:p>
        </p:txBody>
      </p:sp>
      <p:sp>
        <p:nvSpPr>
          <p:cNvPr id="3" name="Text Placeholder 2"/>
          <p:cNvSpPr>
            <a:spLocks noGrp="1"/>
          </p:cNvSpPr>
          <p:nvPr>
            <p:ph type="body" idx="2"/>
          </p:nvPr>
        </p:nvSpPr>
        <p:spPr>
          <a:xfrm>
            <a:off x="2971800" y="228600"/>
            <a:ext cx="2743200" cy="914400"/>
          </a:xfrm>
        </p:spPr>
        <p:txBody>
          <a:bodyPr>
            <a:normAutofit/>
          </a:bodyPr>
          <a:lstStyle/>
          <a:p>
            <a:r>
              <a:rPr lang="en-US" sz="1600" b="1" dirty="0" smtClean="0"/>
              <a:t>US Army Corps of Engineers, St Louis</a:t>
            </a:r>
          </a:p>
          <a:p>
            <a:r>
              <a:rPr lang="en-US" sz="1600" dirty="0" smtClean="0"/>
              <a:t>Dike and Revetment Work</a:t>
            </a:r>
            <a:endParaRPr lang="en-US" sz="1600" dirty="0"/>
          </a:p>
        </p:txBody>
      </p:sp>
      <p:pic>
        <p:nvPicPr>
          <p:cNvPr id="5" name="Picture 1" descr="truckla2[1] Letter Head"/>
          <p:cNvPicPr>
            <a:picLocks noChangeAspect="1" noChangeArrowheads="1"/>
          </p:cNvPicPr>
          <p:nvPr/>
        </p:nvPicPr>
        <p:blipFill>
          <a:blip r:embed="rId3" cstate="print"/>
          <a:srcRect/>
          <a:stretch>
            <a:fillRect/>
          </a:stretch>
        </p:blipFill>
        <p:spPr bwMode="auto">
          <a:xfrm>
            <a:off x="228600" y="152400"/>
            <a:ext cx="2438400" cy="1083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1003">
            <a:schemeClr val="dk1"/>
          </a:fillRef>
          <a:effectRef idx="0">
            <a:scrgbClr r="0" g="0" b="0"/>
          </a:effectRef>
          <a:fontRef idx="major"/>
        </p:style>
      </p:pic>
      <p:pic>
        <p:nvPicPr>
          <p:cNvPr id="8" name="Picture 7" descr="cid:004701c998e6$c30f0010$0101a8c0@trucklaservice"/>
          <p:cNvPicPr/>
          <p:nvPr/>
        </p:nvPicPr>
        <p:blipFill>
          <a:blip r:embed="rId4" r:link="rId5" cstate="print"/>
          <a:srcRect/>
          <a:stretch>
            <a:fillRect/>
          </a:stretch>
        </p:blipFill>
        <p:spPr bwMode="auto">
          <a:xfrm>
            <a:off x="6096000" y="4343400"/>
            <a:ext cx="2667000" cy="1981200"/>
          </a:xfrm>
          <a:prstGeom prst="rect">
            <a:avLst/>
          </a:prstGeom>
          <a:noFill/>
          <a:ln w="9525">
            <a:solidFill>
              <a:srgbClr val="002060"/>
            </a:solidFill>
            <a:miter lim="800000"/>
            <a:headEnd/>
            <a:tailEnd/>
          </a:ln>
        </p:spPr>
      </p:pic>
      <p:pic>
        <p:nvPicPr>
          <p:cNvPr id="1026" name="Picture 2" descr="H:\My Pictures\Contract Pictures\St Louis\6-2-09 Loading Trackhoe 002.jpg"/>
          <p:cNvPicPr>
            <a:picLocks noChangeAspect="1" noChangeArrowheads="1"/>
          </p:cNvPicPr>
          <p:nvPr/>
        </p:nvPicPr>
        <p:blipFill>
          <a:blip r:embed="rId6" cstate="print"/>
          <a:srcRect/>
          <a:stretch>
            <a:fillRect/>
          </a:stretch>
        </p:blipFill>
        <p:spPr bwMode="auto">
          <a:xfrm>
            <a:off x="304800" y="1981200"/>
            <a:ext cx="2641600" cy="2038350"/>
          </a:xfrm>
          <a:prstGeom prst="rect">
            <a:avLst/>
          </a:prstGeom>
          <a:noFill/>
          <a:ln>
            <a:solidFill>
              <a:srgbClr val="002060"/>
            </a:solidFill>
          </a:ln>
        </p:spPr>
      </p:pic>
      <p:pic>
        <p:nvPicPr>
          <p:cNvPr id="1027" name="Picture 3" descr="H:\My Pictures\Contract Pictures\St Louis\St. Lewis Job 4-13-09 005.jpg"/>
          <p:cNvPicPr>
            <a:picLocks noChangeAspect="1" noChangeArrowheads="1"/>
          </p:cNvPicPr>
          <p:nvPr/>
        </p:nvPicPr>
        <p:blipFill>
          <a:blip r:embed="rId7" cstate="print"/>
          <a:srcRect/>
          <a:stretch>
            <a:fillRect/>
          </a:stretch>
        </p:blipFill>
        <p:spPr bwMode="auto">
          <a:xfrm>
            <a:off x="3200400" y="1981200"/>
            <a:ext cx="2667000" cy="2057400"/>
          </a:xfrm>
          <a:prstGeom prst="rect">
            <a:avLst/>
          </a:prstGeom>
          <a:noFill/>
          <a:ln>
            <a:solidFill>
              <a:srgbClr val="002060"/>
            </a:solidFill>
          </a:ln>
        </p:spPr>
      </p:pic>
      <p:pic>
        <p:nvPicPr>
          <p:cNvPr id="1028" name="Picture 4" descr="H:\My Pictures\Contract Pictures\St Louis\6-10-09 StLewis Job 003.jpg"/>
          <p:cNvPicPr>
            <a:picLocks noChangeAspect="1" noChangeArrowheads="1"/>
          </p:cNvPicPr>
          <p:nvPr/>
        </p:nvPicPr>
        <p:blipFill>
          <a:blip r:embed="rId8" cstate="print"/>
          <a:srcRect/>
          <a:stretch>
            <a:fillRect/>
          </a:stretch>
        </p:blipFill>
        <p:spPr bwMode="auto">
          <a:xfrm>
            <a:off x="6096000" y="1981200"/>
            <a:ext cx="2667000" cy="2057400"/>
          </a:xfrm>
          <a:prstGeom prst="rect">
            <a:avLst/>
          </a:prstGeom>
          <a:noFill/>
          <a:ln>
            <a:solidFill>
              <a:srgbClr val="002060"/>
            </a:solidFill>
          </a:ln>
        </p:spPr>
      </p:pic>
      <p:pic>
        <p:nvPicPr>
          <p:cNvPr id="1029" name="Picture 5" descr="H:\My Pictures\Contract Pictures\St Louis\6-10-09 StLewis Job 006.jpg"/>
          <p:cNvPicPr>
            <a:picLocks noChangeAspect="1" noChangeArrowheads="1"/>
          </p:cNvPicPr>
          <p:nvPr/>
        </p:nvPicPr>
        <p:blipFill>
          <a:blip r:embed="rId9" cstate="print"/>
          <a:srcRect/>
          <a:stretch>
            <a:fillRect/>
          </a:stretch>
        </p:blipFill>
        <p:spPr bwMode="auto">
          <a:xfrm>
            <a:off x="304800" y="4343400"/>
            <a:ext cx="2663825" cy="1997869"/>
          </a:xfrm>
          <a:prstGeom prst="rect">
            <a:avLst/>
          </a:prstGeom>
          <a:noFill/>
          <a:ln>
            <a:solidFill>
              <a:srgbClr val="002060"/>
            </a:solidFill>
          </a:ln>
        </p:spPr>
      </p:pic>
      <p:pic>
        <p:nvPicPr>
          <p:cNvPr id="1030" name="Picture 6" descr="H:\My Pictures\Contract Pictures\St Louis\St.Lewis Job 6-7 Mile 43.0 005.jpg"/>
          <p:cNvPicPr>
            <a:picLocks noChangeAspect="1" noChangeArrowheads="1"/>
          </p:cNvPicPr>
          <p:nvPr/>
        </p:nvPicPr>
        <p:blipFill>
          <a:blip r:embed="rId10" cstate="print"/>
          <a:srcRect/>
          <a:stretch>
            <a:fillRect/>
          </a:stretch>
        </p:blipFill>
        <p:spPr bwMode="auto">
          <a:xfrm>
            <a:off x="3200400" y="4343400"/>
            <a:ext cx="2667000" cy="2000250"/>
          </a:xfrm>
          <a:prstGeom prst="rect">
            <a:avLst/>
          </a:prstGeom>
          <a:noFill/>
          <a:ln>
            <a:solidFill>
              <a:srgbClr val="002060"/>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381000"/>
            <a:ext cx="7467600" cy="1143000"/>
          </a:xfrm>
        </p:spPr>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36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r>
            <a:br>
              <a:rPr lang="en-US" sz="36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br>
            <a:r>
              <a:rPr lang="en-US" sz="3300" b="1" dirty="0" smtClean="0">
                <a:ln>
                  <a:prstDash val="solid"/>
                </a:ln>
                <a:effectLst>
                  <a:outerShdw blurRad="88000" dist="50800" dir="5040000" algn="tl">
                    <a:schemeClr val="accent4">
                      <a:tint val="80000"/>
                      <a:satMod val="250000"/>
                      <a:alpha val="45000"/>
                    </a:schemeClr>
                  </a:outerShdw>
                </a:effectLst>
              </a:rPr>
              <a:t>National Resource Conservation Service</a:t>
            </a:r>
            <a:endParaRPr lang="en-US" sz="3300" b="1" dirty="0">
              <a:ln>
                <a:prstDash val="solid"/>
              </a:ln>
              <a:effectLst>
                <a:outerShdw blurRad="88000" dist="50800" dir="5040000" algn="tl">
                  <a:schemeClr val="accent4">
                    <a:tint val="80000"/>
                    <a:satMod val="250000"/>
                    <a:alpha val="45000"/>
                  </a:schemeClr>
                </a:outerShdw>
              </a:effectLst>
            </a:endParaRPr>
          </a:p>
        </p:txBody>
      </p:sp>
      <p:sp>
        <p:nvSpPr>
          <p:cNvPr id="6" name="Content Placeholder 5"/>
          <p:cNvSpPr>
            <a:spLocks noGrp="1"/>
          </p:cNvSpPr>
          <p:nvPr>
            <p:ph idx="1"/>
          </p:nvPr>
        </p:nvSpPr>
        <p:spPr>
          <a:xfrm>
            <a:off x="0" y="1524001"/>
            <a:ext cx="9144000" cy="5334000"/>
          </a:xfrm>
        </p:spPr>
        <p:txBody>
          <a:bodyPr>
            <a:normAutofit fontScale="92500" lnSpcReduction="10000"/>
          </a:bodyPr>
          <a:lstStyle/>
          <a:p>
            <a:pPr>
              <a:buNone/>
            </a:pPr>
            <a:r>
              <a:rPr lang="en-US" sz="1600" u="sng" dirty="0" smtClean="0"/>
              <a:t>Contract #</a:t>
            </a:r>
            <a:r>
              <a:rPr lang="en-US" sz="1600" dirty="0" smtClean="0"/>
              <a:t> AG-7217-D-07-0056</a:t>
            </a:r>
          </a:p>
          <a:p>
            <a:pPr>
              <a:buNone/>
            </a:pPr>
            <a:r>
              <a:rPr lang="en-US" sz="1600" dirty="0" smtClean="0"/>
              <a:t>Channel Slope Repair (Barataria Outfall)</a:t>
            </a:r>
          </a:p>
          <a:p>
            <a:pPr>
              <a:buNone/>
            </a:pPr>
            <a:r>
              <a:rPr lang="en-US" sz="1600" dirty="0" smtClean="0"/>
              <a:t>07/07-04/08</a:t>
            </a:r>
          </a:p>
          <a:p>
            <a:pPr>
              <a:buNone/>
            </a:pPr>
            <a:r>
              <a:rPr lang="en-US" sz="1600" u="sng" dirty="0" smtClean="0"/>
              <a:t>Contract #</a:t>
            </a:r>
            <a:r>
              <a:rPr lang="en-US" sz="1600" dirty="0" smtClean="0"/>
              <a:t> AG-7217-D-07-0057</a:t>
            </a:r>
          </a:p>
          <a:p>
            <a:pPr>
              <a:buNone/>
            </a:pPr>
            <a:r>
              <a:rPr lang="en-US" sz="1600" dirty="0" smtClean="0"/>
              <a:t>Channel Slope Repair #3</a:t>
            </a:r>
          </a:p>
          <a:p>
            <a:pPr>
              <a:buNone/>
            </a:pPr>
            <a:r>
              <a:rPr lang="en-US" sz="1600" dirty="0" smtClean="0"/>
              <a:t>06/07-08/07</a:t>
            </a:r>
          </a:p>
          <a:p>
            <a:pPr>
              <a:buNone/>
            </a:pPr>
            <a:r>
              <a:rPr lang="en-US" sz="1600" u="sng" dirty="0" smtClean="0"/>
              <a:t>Contract #</a:t>
            </a:r>
            <a:r>
              <a:rPr lang="en-US" sz="1600" dirty="0" smtClean="0"/>
              <a:t> AG-7217-D-07-0063</a:t>
            </a:r>
          </a:p>
          <a:p>
            <a:pPr>
              <a:buNone/>
            </a:pPr>
            <a:r>
              <a:rPr lang="en-US" sz="1600" dirty="0" smtClean="0"/>
              <a:t>Channel Slope Repair Heebe</a:t>
            </a:r>
          </a:p>
          <a:p>
            <a:pPr>
              <a:buNone/>
            </a:pPr>
            <a:r>
              <a:rPr lang="en-US" sz="1600" dirty="0" smtClean="0"/>
              <a:t>06/07-05/08</a:t>
            </a:r>
          </a:p>
          <a:p>
            <a:pPr>
              <a:buNone/>
            </a:pPr>
            <a:r>
              <a:rPr lang="en-US" sz="1600" u="sng" dirty="0" smtClean="0"/>
              <a:t>Contract #</a:t>
            </a:r>
            <a:r>
              <a:rPr lang="en-US" sz="1600" dirty="0" smtClean="0"/>
              <a:t> AG-7217-D-07-0064</a:t>
            </a:r>
          </a:p>
          <a:p>
            <a:pPr>
              <a:buNone/>
            </a:pPr>
            <a:r>
              <a:rPr lang="en-US" sz="1600" dirty="0" smtClean="0"/>
              <a:t>Channel Slope Repair Verret site 1</a:t>
            </a:r>
          </a:p>
          <a:p>
            <a:pPr>
              <a:buNone/>
            </a:pPr>
            <a:r>
              <a:rPr lang="en-US" sz="1600" dirty="0" smtClean="0"/>
              <a:t>06/07-04/08</a:t>
            </a:r>
          </a:p>
          <a:p>
            <a:pPr>
              <a:buNone/>
            </a:pPr>
            <a:r>
              <a:rPr lang="en-US" sz="1600" u="sng" dirty="0" smtClean="0"/>
              <a:t>Contract #</a:t>
            </a:r>
            <a:r>
              <a:rPr lang="en-US" sz="1600" dirty="0" smtClean="0"/>
              <a:t> AG-7217-D-07-0071</a:t>
            </a:r>
          </a:p>
          <a:p>
            <a:pPr>
              <a:buNone/>
            </a:pPr>
            <a:r>
              <a:rPr lang="en-US" sz="1600" dirty="0" smtClean="0"/>
              <a:t>Channel Slope Repair Verret @ Fairfield</a:t>
            </a:r>
          </a:p>
          <a:p>
            <a:pPr>
              <a:buNone/>
            </a:pPr>
            <a:r>
              <a:rPr lang="en-US" sz="1600" dirty="0" smtClean="0"/>
              <a:t>09/07-04/08</a:t>
            </a:r>
          </a:p>
          <a:p>
            <a:pPr>
              <a:buNone/>
            </a:pPr>
            <a:r>
              <a:rPr lang="en-US" sz="1600" u="sng" dirty="0" smtClean="0"/>
              <a:t> Contract # </a:t>
            </a:r>
            <a:r>
              <a:rPr lang="en-US" sz="1600" dirty="0" smtClean="0"/>
              <a:t>AG-7217-D-07-0072</a:t>
            </a:r>
          </a:p>
          <a:p>
            <a:pPr>
              <a:buNone/>
            </a:pPr>
            <a:r>
              <a:rPr lang="en-US" sz="1600" dirty="0" smtClean="0"/>
              <a:t>Channel Slope Repair Chalmette Vista</a:t>
            </a:r>
          </a:p>
          <a:p>
            <a:pPr>
              <a:buNone/>
            </a:pPr>
            <a:r>
              <a:rPr lang="en-US" sz="1600" dirty="0" smtClean="0"/>
              <a:t>07/07-08/07</a:t>
            </a:r>
          </a:p>
          <a:p>
            <a:pPr>
              <a:buNone/>
            </a:pPr>
            <a:r>
              <a:rPr lang="en-US" sz="1600" u="sng" dirty="0" smtClean="0"/>
              <a:t>Contract #</a:t>
            </a:r>
            <a:r>
              <a:rPr lang="en-US" sz="1600" dirty="0" smtClean="0"/>
              <a:t> AG-7217-D-07-0073</a:t>
            </a:r>
          </a:p>
          <a:p>
            <a:pPr>
              <a:buNone/>
            </a:pPr>
            <a:r>
              <a:rPr lang="en-US" sz="1600" dirty="0" smtClean="0"/>
              <a:t>Channel Slope Repair Guichard	</a:t>
            </a:r>
          </a:p>
          <a:p>
            <a:pPr>
              <a:buNone/>
            </a:pPr>
            <a:r>
              <a:rPr lang="en-US" sz="1600" dirty="0" smtClean="0"/>
              <a:t>07/07-01/08</a:t>
            </a:r>
          </a:p>
          <a:p>
            <a:pPr>
              <a:buNone/>
            </a:pPr>
            <a:endParaRPr lang="en-US" dirty="0"/>
          </a:p>
        </p:txBody>
      </p:sp>
      <p:pic>
        <p:nvPicPr>
          <p:cNvPr id="4" name="Picture 3" descr="truckla2[1] Letter Head"/>
          <p:cNvPicPr>
            <a:picLocks noChangeAspect="1" noChangeArrowheads="1"/>
          </p:cNvPicPr>
          <p:nvPr/>
        </p:nvPicPr>
        <p:blipFill>
          <a:blip r:embed="rId3" cstate="print"/>
          <a:srcRect/>
          <a:stretch>
            <a:fillRect/>
          </a:stretch>
        </p:blipFill>
        <p:spPr bwMode="auto">
          <a:xfrm>
            <a:off x="2209800" y="152400"/>
            <a:ext cx="4953000" cy="533400"/>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6350" stA="50000" endA="275" endPos="40000" dist="101600" dir="5400000" sy="-100000" algn="bl" rotWithShape="0"/>
          </a:effectLst>
        </p:spPr>
        <p:style>
          <a:lnRef idx="0">
            <a:scrgbClr r="0" g="0" b="0"/>
          </a:lnRef>
          <a:fillRef idx="1002">
            <a:schemeClr val="dk2"/>
          </a:fillRef>
          <a:effectRef idx="0">
            <a:scrgbClr r="0" g="0" b="0"/>
          </a:effectRef>
          <a:fontRef idx="major"/>
        </p:style>
      </p:pic>
      <p:pic>
        <p:nvPicPr>
          <p:cNvPr id="11265" name="Picture 1" descr="C:\Documents and Settings\judy\My Documents\My Pictures\Picture\CONTRACTS\CONTRACTS COMPLETED\NO Canal Pics\IMAGE_00015.jpg"/>
          <p:cNvPicPr>
            <a:picLocks noChangeAspect="1" noChangeArrowheads="1"/>
          </p:cNvPicPr>
          <p:nvPr/>
        </p:nvPicPr>
        <p:blipFill>
          <a:blip r:embed="rId4" cstate="print"/>
          <a:srcRect/>
          <a:stretch>
            <a:fillRect/>
          </a:stretch>
        </p:blipFill>
        <p:spPr bwMode="auto">
          <a:xfrm>
            <a:off x="3657600" y="1600200"/>
            <a:ext cx="2336800" cy="1752600"/>
          </a:xfrm>
          <a:prstGeom prst="rect">
            <a:avLst/>
          </a:prstGeom>
          <a:ln>
            <a:noFill/>
          </a:ln>
          <a:effectLst>
            <a:softEdge rad="112500"/>
          </a:effectLst>
        </p:spPr>
      </p:pic>
      <p:pic>
        <p:nvPicPr>
          <p:cNvPr id="11266" name="Picture 2" descr="C:\Documents and Settings\judy\My Documents\My Pictures\Picture\CONTRACTS\CONTRACTS COMPLETED\NO Canal Pics\IMAGE_00039.jpg"/>
          <p:cNvPicPr>
            <a:picLocks noChangeAspect="1" noChangeArrowheads="1"/>
          </p:cNvPicPr>
          <p:nvPr/>
        </p:nvPicPr>
        <p:blipFill>
          <a:blip r:embed="rId5" cstate="print"/>
          <a:srcRect/>
          <a:stretch>
            <a:fillRect/>
          </a:stretch>
        </p:blipFill>
        <p:spPr bwMode="auto">
          <a:xfrm>
            <a:off x="6324600" y="1600200"/>
            <a:ext cx="2514600" cy="1752600"/>
          </a:xfrm>
          <a:prstGeom prst="rect">
            <a:avLst/>
          </a:prstGeom>
          <a:ln>
            <a:noFill/>
          </a:ln>
          <a:effectLst>
            <a:softEdge rad="112500"/>
          </a:effectLst>
        </p:spPr>
      </p:pic>
      <p:pic>
        <p:nvPicPr>
          <p:cNvPr id="11267" name="Picture 3" descr="C:\Documents and Settings\judy\My Documents\My Pictures\Picture\CONTRACTS\CONTRACTS COMPLETED\NO Canal Pics\IMAGE_00040.jpg"/>
          <p:cNvPicPr>
            <a:picLocks noChangeAspect="1" noChangeArrowheads="1"/>
          </p:cNvPicPr>
          <p:nvPr/>
        </p:nvPicPr>
        <p:blipFill>
          <a:blip r:embed="rId6" cstate="print"/>
          <a:srcRect/>
          <a:stretch>
            <a:fillRect/>
          </a:stretch>
        </p:blipFill>
        <p:spPr bwMode="auto">
          <a:xfrm>
            <a:off x="3657600" y="3352800"/>
            <a:ext cx="2362200" cy="1676400"/>
          </a:xfrm>
          <a:prstGeom prst="rect">
            <a:avLst/>
          </a:prstGeom>
          <a:ln>
            <a:noFill/>
          </a:ln>
          <a:effectLst>
            <a:softEdge rad="112500"/>
          </a:effectLst>
        </p:spPr>
      </p:pic>
      <p:pic>
        <p:nvPicPr>
          <p:cNvPr id="11268" name="Picture 4" descr="C:\Documents and Settings\judy\My Documents\My Pictures\Picture\CONTRACTS\CONTRACTS COMPLETED\NO Canal Pics\IMAGE_00060.jpg"/>
          <p:cNvPicPr>
            <a:picLocks noChangeAspect="1" noChangeArrowheads="1"/>
          </p:cNvPicPr>
          <p:nvPr/>
        </p:nvPicPr>
        <p:blipFill>
          <a:blip r:embed="rId7" cstate="print"/>
          <a:srcRect/>
          <a:stretch>
            <a:fillRect/>
          </a:stretch>
        </p:blipFill>
        <p:spPr bwMode="auto">
          <a:xfrm>
            <a:off x="6324600" y="3331191"/>
            <a:ext cx="2514600" cy="1676400"/>
          </a:xfrm>
          <a:prstGeom prst="rect">
            <a:avLst/>
          </a:prstGeom>
          <a:ln>
            <a:noFill/>
          </a:ln>
          <a:effectLst>
            <a:softEdge rad="112500"/>
          </a:effectLst>
        </p:spPr>
      </p:pic>
      <p:pic>
        <p:nvPicPr>
          <p:cNvPr id="10" name="Picture 1" descr="C:\Documents and Settings\judy\My Documents\My Pictures\Picture\CONTRACTS\CONTRACTS COMPLETED\NO Canal Pics\IMAGE_00015.jpg"/>
          <p:cNvPicPr>
            <a:picLocks noChangeAspect="1" noChangeArrowheads="1"/>
          </p:cNvPicPr>
          <p:nvPr/>
        </p:nvPicPr>
        <p:blipFill>
          <a:blip r:embed="rId4" cstate="print"/>
          <a:srcRect/>
          <a:stretch>
            <a:fillRect/>
          </a:stretch>
        </p:blipFill>
        <p:spPr bwMode="auto">
          <a:xfrm>
            <a:off x="3581400" y="1621809"/>
            <a:ext cx="2336800" cy="1752600"/>
          </a:xfrm>
          <a:prstGeom prst="rect">
            <a:avLst/>
          </a:prstGeom>
          <a:ln>
            <a:noFill/>
          </a:ln>
          <a:effectLst>
            <a:softEdge rad="112500"/>
          </a:effectLst>
        </p:spPr>
      </p:pic>
      <p:pic>
        <p:nvPicPr>
          <p:cNvPr id="11" name="Picture 2" descr="C:\Documents and Settings\judy\My Documents\My Pictures\Picture\CONTRACTS\CONTRACTS COMPLETED\NO Canal Pics\IMAGE_00039.jpg"/>
          <p:cNvPicPr>
            <a:picLocks noChangeAspect="1" noChangeArrowheads="1"/>
          </p:cNvPicPr>
          <p:nvPr/>
        </p:nvPicPr>
        <p:blipFill>
          <a:blip r:embed="rId5" cstate="print"/>
          <a:srcRect/>
          <a:stretch>
            <a:fillRect/>
          </a:stretch>
        </p:blipFill>
        <p:spPr bwMode="auto">
          <a:xfrm>
            <a:off x="6248400" y="1621809"/>
            <a:ext cx="2514600" cy="1752600"/>
          </a:xfrm>
          <a:prstGeom prst="rect">
            <a:avLst/>
          </a:prstGeom>
          <a:ln>
            <a:noFill/>
          </a:ln>
          <a:effectLst>
            <a:softEdge rad="112500"/>
          </a:effectLst>
        </p:spPr>
      </p:pic>
      <p:pic>
        <p:nvPicPr>
          <p:cNvPr id="12" name="Picture 3" descr="C:\Documents and Settings\judy\My Documents\My Pictures\Picture\CONTRACTS\CONTRACTS COMPLETED\NO Canal Pics\IMAGE_00040.jpg"/>
          <p:cNvPicPr>
            <a:picLocks noChangeAspect="1" noChangeArrowheads="1"/>
          </p:cNvPicPr>
          <p:nvPr/>
        </p:nvPicPr>
        <p:blipFill>
          <a:blip r:embed="rId6" cstate="print"/>
          <a:srcRect/>
          <a:stretch>
            <a:fillRect/>
          </a:stretch>
        </p:blipFill>
        <p:spPr bwMode="auto">
          <a:xfrm>
            <a:off x="3581400" y="3374409"/>
            <a:ext cx="2362200" cy="1676400"/>
          </a:xfrm>
          <a:prstGeom prst="rect">
            <a:avLst/>
          </a:prstGeom>
          <a:ln>
            <a:noFill/>
          </a:ln>
          <a:effectLst>
            <a:softEdge rad="112500"/>
          </a:effectLst>
        </p:spPr>
      </p:pic>
      <p:pic>
        <p:nvPicPr>
          <p:cNvPr id="13" name="Picture 4" descr="C:\Documents and Settings\judy\My Documents\My Pictures\Picture\CONTRACTS\CONTRACTS COMPLETED\NO Canal Pics\IMAGE_00060.jpg"/>
          <p:cNvPicPr>
            <a:picLocks noChangeAspect="1" noChangeArrowheads="1"/>
          </p:cNvPicPr>
          <p:nvPr/>
        </p:nvPicPr>
        <p:blipFill>
          <a:blip r:embed="rId7" cstate="print"/>
          <a:srcRect/>
          <a:stretch>
            <a:fillRect/>
          </a:stretch>
        </p:blipFill>
        <p:spPr bwMode="auto">
          <a:xfrm>
            <a:off x="6248400" y="3352800"/>
            <a:ext cx="2514600" cy="1676400"/>
          </a:xfrm>
          <a:prstGeom prst="rect">
            <a:avLst/>
          </a:prstGeom>
          <a:ln>
            <a:noFill/>
          </a:ln>
          <a:effectLst>
            <a:softEdge rad="112500"/>
          </a:effectLst>
        </p:spPr>
      </p:pic>
      <p:pic>
        <p:nvPicPr>
          <p:cNvPr id="14" name="Picture 5" descr="C:\Documents and Settings\judy\My Documents\My Pictures\Picture\CONTRACTS\CONTRACTS COMPLETED\NO Canal Pics\IMAGE_00070.jpg"/>
          <p:cNvPicPr>
            <a:picLocks noChangeAspect="1" noChangeArrowheads="1"/>
          </p:cNvPicPr>
          <p:nvPr/>
        </p:nvPicPr>
        <p:blipFill>
          <a:blip r:embed="rId8" cstate="print"/>
          <a:srcRect/>
          <a:stretch>
            <a:fillRect/>
          </a:stretch>
        </p:blipFill>
        <p:spPr bwMode="auto">
          <a:xfrm>
            <a:off x="6172200" y="3429000"/>
            <a:ext cx="2743200" cy="1611086"/>
          </a:xfrm>
          <a:prstGeom prst="rect">
            <a:avLst/>
          </a:prstGeom>
          <a:ln>
            <a:noFill/>
          </a:ln>
          <a:effectLst>
            <a:softEdge rad="112500"/>
          </a:effectLst>
        </p:spPr>
      </p:pic>
      <p:pic>
        <p:nvPicPr>
          <p:cNvPr id="15" name="Picture 1" descr="C:\Documents and Settings\judy\My Documents\My Pictures\Picture\CONTRACTS\CONTRACTS COMPLETED\NO Canal Pics\IMAGE_00015.jpg"/>
          <p:cNvPicPr>
            <a:picLocks noChangeAspect="1" noChangeArrowheads="1"/>
          </p:cNvPicPr>
          <p:nvPr/>
        </p:nvPicPr>
        <p:blipFill>
          <a:blip r:embed="rId4" cstate="print"/>
          <a:srcRect/>
          <a:stretch>
            <a:fillRect/>
          </a:stretch>
        </p:blipFill>
        <p:spPr bwMode="auto">
          <a:xfrm>
            <a:off x="3733800" y="1621809"/>
            <a:ext cx="2336800" cy="1752600"/>
          </a:xfrm>
          <a:prstGeom prst="rect">
            <a:avLst/>
          </a:prstGeom>
          <a:ln>
            <a:noFill/>
          </a:ln>
          <a:effectLst>
            <a:softEdge rad="112500"/>
          </a:effectLst>
        </p:spPr>
      </p:pic>
      <p:pic>
        <p:nvPicPr>
          <p:cNvPr id="16" name="Picture 2" descr="C:\Documents and Settings\judy\My Documents\My Pictures\Picture\CONTRACTS\CONTRACTS COMPLETED\NO Canal Pics\IMAGE_00039.jpg"/>
          <p:cNvPicPr>
            <a:picLocks noChangeAspect="1" noChangeArrowheads="1"/>
          </p:cNvPicPr>
          <p:nvPr/>
        </p:nvPicPr>
        <p:blipFill>
          <a:blip r:embed="rId5" cstate="print"/>
          <a:srcRect/>
          <a:stretch>
            <a:fillRect/>
          </a:stretch>
        </p:blipFill>
        <p:spPr bwMode="auto">
          <a:xfrm>
            <a:off x="6172200" y="1621809"/>
            <a:ext cx="2743200" cy="1752600"/>
          </a:xfrm>
          <a:prstGeom prst="rect">
            <a:avLst/>
          </a:prstGeom>
          <a:ln>
            <a:noFill/>
          </a:ln>
          <a:effectLst>
            <a:softEdge rad="112500"/>
          </a:effectLst>
        </p:spPr>
      </p:pic>
      <p:pic>
        <p:nvPicPr>
          <p:cNvPr id="17" name="Picture 3" descr="C:\Documents and Settings\judy\My Documents\My Pictures\Picture\CONTRACTS\CONTRACTS COMPLETED\NO Canal Pics\IMAGE_00040.jpg"/>
          <p:cNvPicPr>
            <a:picLocks noChangeAspect="1" noChangeArrowheads="1"/>
          </p:cNvPicPr>
          <p:nvPr/>
        </p:nvPicPr>
        <p:blipFill>
          <a:blip r:embed="rId6" cstate="print"/>
          <a:srcRect/>
          <a:stretch>
            <a:fillRect/>
          </a:stretch>
        </p:blipFill>
        <p:spPr bwMode="auto">
          <a:xfrm>
            <a:off x="3733800" y="3374409"/>
            <a:ext cx="2362200" cy="1676400"/>
          </a:xfrm>
          <a:prstGeom prst="rect">
            <a:avLst/>
          </a:prstGeom>
          <a:ln>
            <a:noFill/>
          </a:ln>
          <a:effectLst>
            <a:softEdge rad="112500"/>
          </a:effectLst>
        </p:spPr>
      </p:pic>
      <p:pic>
        <p:nvPicPr>
          <p:cNvPr id="18" name="Picture 4" descr="C:\Documents and Settings\judy\My Documents\My Pictures\Picture\CONTRACTS\CONTRACTS COMPLETED\NO Canal Pics\IMAGE_00060.jpg"/>
          <p:cNvPicPr>
            <a:picLocks noChangeAspect="1" noChangeArrowheads="1"/>
          </p:cNvPicPr>
          <p:nvPr/>
        </p:nvPicPr>
        <p:blipFill>
          <a:blip r:embed="rId7" cstate="print"/>
          <a:srcRect/>
          <a:stretch>
            <a:fillRect/>
          </a:stretch>
        </p:blipFill>
        <p:spPr bwMode="auto">
          <a:xfrm>
            <a:off x="4114800" y="5029200"/>
            <a:ext cx="4267200" cy="18288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4592" y="1728216"/>
            <a:ext cx="2578608" cy="4572000"/>
          </a:xfrm>
        </p:spPr>
        <p:txBody>
          <a:bodyPr/>
          <a:lstStyle/>
          <a:p>
            <a:r>
              <a:rPr lang="en-US" u="sng" dirty="0" smtClean="0"/>
              <a:t>Contract #</a:t>
            </a:r>
            <a:r>
              <a:rPr lang="en-US" dirty="0" smtClean="0"/>
              <a:t> AG-5523-S-08-0015</a:t>
            </a:r>
          </a:p>
          <a:p>
            <a:r>
              <a:rPr lang="en-US" dirty="0" smtClean="0"/>
              <a:t>Installation of blanket drain, seepage berm and construction, </a:t>
            </a:r>
          </a:p>
          <a:p>
            <a:r>
              <a:rPr lang="en-US" dirty="0" smtClean="0"/>
              <a:t>removal of a coffer dam in the </a:t>
            </a:r>
          </a:p>
          <a:p>
            <a:r>
              <a:rPr lang="en-US" dirty="0" smtClean="0"/>
              <a:t>outlet channel</a:t>
            </a:r>
          </a:p>
          <a:p>
            <a:r>
              <a:rPr lang="en-US" dirty="0" smtClean="0"/>
              <a:t>11/2008- 1/2009</a:t>
            </a:r>
            <a:endParaRPr lang="en-US" dirty="0"/>
          </a:p>
        </p:txBody>
      </p:sp>
      <p:sp>
        <p:nvSpPr>
          <p:cNvPr id="6161"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6160" name="Picture 1" descr="FC JOB 11-17-08 003"/>
          <p:cNvPicPr>
            <a:picLocks noChangeAspect="1" noChangeArrowheads="1"/>
          </p:cNvPicPr>
          <p:nvPr/>
        </p:nvPicPr>
        <p:blipFill>
          <a:blip r:embed="rId3" cstate="print"/>
          <a:srcRect/>
          <a:stretch>
            <a:fillRect/>
          </a:stretch>
        </p:blipFill>
        <p:spPr bwMode="auto">
          <a:xfrm>
            <a:off x="3810000" y="1524000"/>
            <a:ext cx="1943100" cy="1828800"/>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style>
          <a:lnRef idx="1">
            <a:schemeClr val="accent1"/>
          </a:lnRef>
          <a:fillRef idx="2">
            <a:schemeClr val="accent1"/>
          </a:fillRef>
          <a:effectRef idx="1">
            <a:schemeClr val="accent1"/>
          </a:effectRef>
          <a:fontRef idx="minor">
            <a:schemeClr val="dk1"/>
          </a:fontRef>
        </p:style>
      </p:pic>
      <p:pic>
        <p:nvPicPr>
          <p:cNvPr id="6159" name="Picture 4" descr="FC JOB 12-3-08 015"/>
          <p:cNvPicPr>
            <a:picLocks noChangeAspect="1" noChangeArrowheads="1"/>
          </p:cNvPicPr>
          <p:nvPr/>
        </p:nvPicPr>
        <p:blipFill>
          <a:blip r:embed="rId4" cstate="print"/>
          <a:srcRect/>
          <a:stretch>
            <a:fillRect/>
          </a:stretch>
        </p:blipFill>
        <p:spPr bwMode="auto">
          <a:xfrm>
            <a:off x="6172200" y="1524000"/>
            <a:ext cx="2057400" cy="1905000"/>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pic>
        <p:nvPicPr>
          <p:cNvPr id="6158" name="Picture 2" descr="FC JOB 11-17-08 006"/>
          <p:cNvPicPr>
            <a:picLocks noChangeAspect="1" noChangeArrowheads="1"/>
          </p:cNvPicPr>
          <p:nvPr/>
        </p:nvPicPr>
        <p:blipFill>
          <a:blip r:embed="rId5" cstate="print"/>
          <a:srcRect/>
          <a:stretch>
            <a:fillRect/>
          </a:stretch>
        </p:blipFill>
        <p:spPr bwMode="auto">
          <a:xfrm>
            <a:off x="6934200" y="3429000"/>
            <a:ext cx="2057400" cy="2151527"/>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pic>
        <p:nvPicPr>
          <p:cNvPr id="6157" name="Picture 3" descr="FC JOB 11-17-08 016"/>
          <p:cNvPicPr>
            <a:picLocks noChangeAspect="1" noChangeArrowheads="1"/>
          </p:cNvPicPr>
          <p:nvPr/>
        </p:nvPicPr>
        <p:blipFill>
          <a:blip r:embed="rId6" cstate="print"/>
          <a:srcRect/>
          <a:stretch>
            <a:fillRect/>
          </a:stretch>
        </p:blipFill>
        <p:spPr bwMode="auto">
          <a:xfrm>
            <a:off x="2971800" y="3352800"/>
            <a:ext cx="2057400" cy="2151530"/>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pic>
        <p:nvPicPr>
          <p:cNvPr id="6156" name="Picture 5" descr="FC JOB 12-3-08 009"/>
          <p:cNvPicPr>
            <a:picLocks noChangeAspect="1" noChangeArrowheads="1"/>
          </p:cNvPicPr>
          <p:nvPr/>
        </p:nvPicPr>
        <p:blipFill>
          <a:blip r:embed="rId7" cstate="print"/>
          <a:srcRect/>
          <a:stretch>
            <a:fillRect/>
          </a:stretch>
        </p:blipFill>
        <p:spPr bwMode="auto">
          <a:xfrm>
            <a:off x="4648200" y="4953000"/>
            <a:ext cx="2514600" cy="1721223"/>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sp>
        <p:nvSpPr>
          <p:cNvPr id="6162" name="Rectangle 18"/>
          <p:cNvSpPr>
            <a:spLocks noChangeArrowheads="1"/>
          </p:cNvSpPr>
          <p:nvPr/>
        </p:nvSpPr>
        <p:spPr bwMode="auto">
          <a:xfrm>
            <a:off x="0" y="1885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sp>
        <p:nvSpPr>
          <p:cNvPr id="6163" name="Rectangle 19"/>
          <p:cNvSpPr>
            <a:spLocks noChangeArrowheads="1"/>
          </p:cNvSpPr>
          <p:nvPr/>
        </p:nvSpPr>
        <p:spPr bwMode="auto">
          <a:xfrm>
            <a:off x="0" y="32956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6164" name="Rectangle 20"/>
          <p:cNvSpPr>
            <a:spLocks noChangeArrowheads="1"/>
          </p:cNvSpPr>
          <p:nvPr/>
        </p:nvSpPr>
        <p:spPr bwMode="auto">
          <a:xfrm>
            <a:off x="0" y="5153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sp>
        <p:nvSpPr>
          <p:cNvPr id="6165" name="Rectangle 21"/>
          <p:cNvSpPr>
            <a:spLocks noChangeArrowheads="1"/>
          </p:cNvSpPr>
          <p:nvPr/>
        </p:nvSpPr>
        <p:spPr bwMode="auto">
          <a:xfrm>
            <a:off x="0" y="65436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sp>
        <p:nvSpPr>
          <p:cNvPr id="6166" name="Rectangle 22"/>
          <p:cNvSpPr>
            <a:spLocks noChangeArrowheads="1"/>
          </p:cNvSpPr>
          <p:nvPr/>
        </p:nvSpPr>
        <p:spPr bwMode="auto">
          <a:xfrm>
            <a:off x="0" y="85153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endParaRPr kumimoji="0" lang="en-US"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r>
            <a:b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endParaRPr kumimoji="0" lang="en-US"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r>
            <a:b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endParaRPr kumimoji="0" lang="en-US"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pic>
        <p:nvPicPr>
          <p:cNvPr id="16" name="Picture 15" descr="truckla2[1] Letter Head"/>
          <p:cNvPicPr>
            <a:picLocks noChangeAspect="1" noChangeArrowheads="1"/>
          </p:cNvPicPr>
          <p:nvPr/>
        </p:nvPicPr>
        <p:blipFill>
          <a:blip r:embed="rId8" cstate="print"/>
          <a:srcRect/>
          <a:stretch>
            <a:fillRect/>
          </a:stretch>
        </p:blipFill>
        <p:spPr bwMode="auto">
          <a:xfrm>
            <a:off x="1447800" y="152400"/>
            <a:ext cx="6172200" cy="685800"/>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6350" stA="50000" endA="275" endPos="40000" dist="101600" dir="5400000" sy="-100000" algn="bl" rotWithShape="0"/>
          </a:effectLst>
        </p:spPr>
        <p:style>
          <a:lnRef idx="0">
            <a:scrgbClr r="0" g="0" b="0"/>
          </a:lnRef>
          <a:fillRef idx="1002">
            <a:schemeClr val="dk2"/>
          </a:fillRef>
          <a:effectRef idx="0">
            <a:scrgbClr r="0" g="0" b="0"/>
          </a:effectRef>
          <a:fontRef idx="major"/>
        </p:style>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381000"/>
            <a:ext cx="4495800" cy="1371600"/>
          </a:xfrm>
        </p:spPr>
        <p:txBody>
          <a:bodyPr>
            <a:normAutofit fontScale="90000"/>
          </a:bodyPr>
          <a:lstStyle/>
          <a:p>
            <a:pPr algn="ctr"/>
            <a:r>
              <a:rPr lang="en-US" dirty="0" smtClean="0"/>
              <a:t/>
            </a:r>
            <a:br>
              <a:rPr lang="en-US" dirty="0" smtClean="0"/>
            </a:br>
            <a:r>
              <a:rPr lang="en-US" sz="2200" b="1" dirty="0" smtClean="0">
                <a:solidFill>
                  <a:schemeClr val="tx1"/>
                </a:solidFill>
              </a:rPr>
              <a:t>PERRY CREEK</a:t>
            </a:r>
            <a:r>
              <a:rPr lang="en-US" sz="2200" dirty="0" smtClean="0">
                <a:solidFill>
                  <a:schemeClr val="tx1"/>
                </a:solidFill>
              </a:rPr>
              <a:t/>
            </a:r>
            <a:br>
              <a:rPr lang="en-US" sz="2200" dirty="0" smtClean="0">
                <a:solidFill>
                  <a:schemeClr val="tx1"/>
                </a:solidFill>
              </a:rPr>
            </a:br>
            <a:r>
              <a:rPr lang="en-US" sz="2200" b="1" dirty="0" smtClean="0">
                <a:solidFill>
                  <a:schemeClr val="tx1"/>
                </a:solidFill>
              </a:rPr>
              <a:t> (Stabilization </a:t>
            </a:r>
            <a:r>
              <a:rPr lang="en-US" sz="2200" dirty="0" smtClean="0">
                <a:solidFill>
                  <a:schemeClr val="tx1"/>
                </a:solidFill>
              </a:rPr>
              <a:t>W</a:t>
            </a:r>
            <a:r>
              <a:rPr lang="en-US" sz="2200" b="1" dirty="0" smtClean="0">
                <a:solidFill>
                  <a:schemeClr val="tx1"/>
                </a:solidFill>
              </a:rPr>
              <a:t>ork on Perry Creek in Grenada County, Mississippi)</a:t>
            </a:r>
            <a:r>
              <a:rPr lang="en-US" sz="2200" dirty="0" smtClean="0">
                <a:solidFill>
                  <a:schemeClr val="tx1"/>
                </a:solidFill>
              </a:rPr>
              <a:t> </a:t>
            </a:r>
            <a:r>
              <a:rPr lang="en-US" sz="2200" dirty="0" smtClean="0"/>
              <a:t/>
            </a:r>
            <a:br>
              <a:rPr lang="en-US" sz="2200" dirty="0" smtClean="0"/>
            </a:br>
            <a:endParaRPr lang="en-US" sz="2200" dirty="0"/>
          </a:p>
        </p:txBody>
      </p:sp>
      <p:sp>
        <p:nvSpPr>
          <p:cNvPr id="4" name="Text Placeholder 3"/>
          <p:cNvSpPr>
            <a:spLocks noGrp="1"/>
          </p:cNvSpPr>
          <p:nvPr>
            <p:ph type="body" idx="2"/>
          </p:nvPr>
        </p:nvSpPr>
        <p:spPr>
          <a:xfrm>
            <a:off x="228600" y="1676400"/>
            <a:ext cx="2651562" cy="2415818"/>
          </a:xfrm>
        </p:spPr>
        <p:txBody>
          <a:bodyPr>
            <a:normAutofit/>
          </a:bodyPr>
          <a:lstStyle/>
          <a:p>
            <a:r>
              <a:rPr lang="en-US" u="sng" dirty="0" smtClean="0"/>
              <a:t>Contract#</a:t>
            </a:r>
            <a:r>
              <a:rPr lang="en-US" dirty="0" smtClean="0"/>
              <a:t> W912EE-08-C-0018</a:t>
            </a:r>
          </a:p>
          <a:p>
            <a:r>
              <a:rPr lang="en-US" dirty="0" smtClean="0"/>
              <a:t>Corps of Engineers</a:t>
            </a:r>
          </a:p>
          <a:p>
            <a:r>
              <a:rPr lang="en-US" dirty="0" smtClean="0"/>
              <a:t>8/2008- 1/2009</a:t>
            </a:r>
          </a:p>
          <a:p>
            <a:endParaRPr lang="en-US" dirty="0" smtClean="0"/>
          </a:p>
          <a:p>
            <a:r>
              <a:rPr lang="en-US" dirty="0" smtClean="0"/>
              <a:t>FC/MR&amp;T, Yazoo River Basin Batupan Bogue Watershed Grenada County, Mississippi, Mississippi Delta Headwaters Project Bank Stabilization-Perry Creek BS-04-02</a:t>
            </a:r>
            <a:endParaRPr lang="en-US" dirty="0"/>
          </a:p>
        </p:txBody>
      </p:sp>
      <p:pic>
        <p:nvPicPr>
          <p:cNvPr id="5" name="Content Placeholder 4" descr="C:\Documents and Settings\judy\My Documents\My Pictures\Picture\2008 - CONTRACTS\W912EE-08-C-0018 -  Perry Creek Plans\PC Pictures\FC &amp; Perry Creek 1-14-09 007.jpg"/>
          <p:cNvPicPr>
            <a:picLocks noGrp="1"/>
          </p:cNvPicPr>
          <p:nvPr>
            <p:ph sz="half" idx="1"/>
          </p:nvPr>
        </p:nvPicPr>
        <p:blipFill>
          <a:blip r:embed="rId3" cstate="print"/>
          <a:stretch>
            <a:fillRect/>
          </a:stretch>
        </p:blipFill>
        <p:spPr bwMode="auto">
          <a:xfrm>
            <a:off x="4114800" y="1752600"/>
            <a:ext cx="1753985" cy="2082338"/>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pic>
        <p:nvPicPr>
          <p:cNvPr id="6" name="Picture 5" descr="C:\Documents and Settings\judy\My Documents\My Pictures\Picture\2008 - CONTRACTS\W912EE-08-C-0018 -  Perry Creek Plans\PC Pictures\FC &amp; Perry Creek 1-14-09 005.jpg"/>
          <p:cNvPicPr/>
          <p:nvPr/>
        </p:nvPicPr>
        <p:blipFill>
          <a:blip r:embed="rId4" cstate="print"/>
          <a:srcRect/>
          <a:stretch>
            <a:fillRect/>
          </a:stretch>
        </p:blipFill>
        <p:spPr bwMode="auto">
          <a:xfrm>
            <a:off x="4114800" y="4114800"/>
            <a:ext cx="1752600" cy="2133600"/>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pic>
        <p:nvPicPr>
          <p:cNvPr id="7" name="Picture 6" descr="C:\Documents and Settings\judy\My Documents\My Pictures\Picture\2008 - CONTRACTS\W912EE-08-C-0018 -  Perry Creek Plans\PC Pictures\1-5-09 FC Job, Perry Creek 005.jpg"/>
          <p:cNvPicPr/>
          <p:nvPr/>
        </p:nvPicPr>
        <p:blipFill>
          <a:blip r:embed="rId5" cstate="print"/>
          <a:srcRect/>
          <a:stretch>
            <a:fillRect/>
          </a:stretch>
        </p:blipFill>
        <p:spPr bwMode="auto">
          <a:xfrm>
            <a:off x="6248400" y="1752600"/>
            <a:ext cx="1752600" cy="2133600"/>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pic>
        <p:nvPicPr>
          <p:cNvPr id="8" name="Picture 7" descr="C:\Documents and Settings\judy\My Documents\My Pictures\Picture\2008 - CONTRACTS\W912EE-08-C-0018 -  Perry Creek Plans\PC Pictures\FC &amp; Perry Creek 1-14-09 003.jpg"/>
          <p:cNvPicPr/>
          <p:nvPr/>
        </p:nvPicPr>
        <p:blipFill>
          <a:blip r:embed="rId6" cstate="print"/>
          <a:srcRect/>
          <a:stretch>
            <a:fillRect/>
          </a:stretch>
        </p:blipFill>
        <p:spPr bwMode="auto">
          <a:xfrm>
            <a:off x="6248400" y="4114800"/>
            <a:ext cx="1752600" cy="2133600"/>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pic>
        <p:nvPicPr>
          <p:cNvPr id="10" name="Picture 1" descr="truckla2[1] Letter Head"/>
          <p:cNvPicPr>
            <a:picLocks noChangeAspect="1" noChangeArrowheads="1"/>
          </p:cNvPicPr>
          <p:nvPr/>
        </p:nvPicPr>
        <p:blipFill>
          <a:blip r:embed="rId7" cstate="print"/>
          <a:srcRect/>
          <a:stretch>
            <a:fillRect/>
          </a:stretch>
        </p:blipFill>
        <p:spPr bwMode="auto">
          <a:xfrm>
            <a:off x="228600" y="228600"/>
            <a:ext cx="2438400" cy="1083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1003">
            <a:schemeClr val="dk1"/>
          </a:fillRef>
          <a:effectRef idx="0">
            <a:scrgbClr r="0" g="0" b="0"/>
          </a:effectRef>
          <a:fontRef idx="major"/>
        </p:style>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pPr algn="ctr"/>
            <a:r>
              <a:rPr lang="en-US" dirty="0" smtClean="0"/>
              <a:t/>
            </a:r>
            <a:br>
              <a:rPr lang="en-US" dirty="0" smtClean="0"/>
            </a:br>
            <a:r>
              <a:rPr lang="en-US" sz="2200" dirty="0" smtClean="0"/>
              <a:t>Corps of Engineers, New Orleans</a:t>
            </a:r>
            <a:endParaRPr lang="en-US" sz="2200" dirty="0"/>
          </a:p>
        </p:txBody>
      </p:sp>
      <p:sp>
        <p:nvSpPr>
          <p:cNvPr id="6" name="Content Placeholder 5"/>
          <p:cNvSpPr>
            <a:spLocks noGrp="1"/>
          </p:cNvSpPr>
          <p:nvPr>
            <p:ph sz="half" idx="1"/>
          </p:nvPr>
        </p:nvSpPr>
        <p:spPr>
          <a:xfrm>
            <a:off x="2286000" y="1447800"/>
            <a:ext cx="4495800" cy="5181600"/>
          </a:xfrm>
        </p:spPr>
        <p:txBody>
          <a:bodyPr>
            <a:noAutofit/>
          </a:bodyPr>
          <a:lstStyle/>
          <a:p>
            <a:pPr>
              <a:buNone/>
            </a:pPr>
            <a:r>
              <a:rPr lang="en-US" sz="1200" dirty="0" smtClean="0"/>
              <a:t> </a:t>
            </a:r>
            <a:r>
              <a:rPr lang="en-US" sz="1200" u="sng" dirty="0" smtClean="0"/>
              <a:t>Contract #</a:t>
            </a:r>
            <a:r>
              <a:rPr lang="en-US" sz="1200" dirty="0" smtClean="0"/>
              <a:t> W912P8-09-T-0171</a:t>
            </a:r>
          </a:p>
          <a:p>
            <a:pPr>
              <a:buNone/>
            </a:pPr>
            <a:r>
              <a:rPr lang="en-US" sz="1200" dirty="0" smtClean="0"/>
              <a:t>Concrete Helicopter Pad</a:t>
            </a:r>
          </a:p>
          <a:p>
            <a:pPr>
              <a:buNone/>
            </a:pPr>
            <a:r>
              <a:rPr lang="en-US" sz="1200" dirty="0" smtClean="0"/>
              <a:t>Starting Date: 9/21/09 – 9/29/09</a:t>
            </a:r>
          </a:p>
          <a:p>
            <a:pPr>
              <a:buNone/>
            </a:pPr>
            <a:endParaRPr lang="en-US" sz="1200" u="sng" dirty="0" smtClean="0"/>
          </a:p>
        </p:txBody>
      </p:sp>
      <p:sp>
        <p:nvSpPr>
          <p:cNvPr id="7" name="Content Placeholder 6"/>
          <p:cNvSpPr>
            <a:spLocks noGrp="1"/>
          </p:cNvSpPr>
          <p:nvPr>
            <p:ph sz="half" idx="2"/>
          </p:nvPr>
        </p:nvSpPr>
        <p:spPr>
          <a:xfrm>
            <a:off x="4495800" y="1447800"/>
            <a:ext cx="4495800" cy="5410200"/>
          </a:xfrm>
        </p:spPr>
        <p:txBody>
          <a:bodyPr>
            <a:normAutofit/>
          </a:bodyPr>
          <a:lstStyle/>
          <a:p>
            <a:pPr>
              <a:buNone/>
            </a:pPr>
            <a:endParaRPr lang="en-US" sz="1200" dirty="0" smtClean="0"/>
          </a:p>
          <a:p>
            <a:pPr>
              <a:buNone/>
            </a:pPr>
            <a:endParaRPr lang="en-US" sz="1200" dirty="0"/>
          </a:p>
        </p:txBody>
      </p:sp>
      <p:pic>
        <p:nvPicPr>
          <p:cNvPr id="8" name="Picture 3" descr="truckla2[1] Letter Head"/>
          <p:cNvPicPr>
            <a:picLocks noChangeAspect="1" noChangeArrowheads="1"/>
          </p:cNvPicPr>
          <p:nvPr/>
        </p:nvPicPr>
        <p:blipFill>
          <a:blip r:embed="rId3" cstate="print"/>
          <a:srcRect/>
          <a:stretch>
            <a:fillRect/>
          </a:stretch>
        </p:blipFill>
        <p:spPr bwMode="auto">
          <a:xfrm>
            <a:off x="2133600" y="228600"/>
            <a:ext cx="4953000" cy="533400"/>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6350" stA="50000" endA="275" endPos="40000" dist="101600" dir="5400000" sy="-100000" algn="bl" rotWithShape="0"/>
          </a:effectLst>
        </p:spPr>
        <p:style>
          <a:lnRef idx="0">
            <a:scrgbClr r="0" g="0" b="0"/>
          </a:lnRef>
          <a:fillRef idx="1002">
            <a:schemeClr val="dk2"/>
          </a:fillRef>
          <a:effectRef idx="0">
            <a:scrgbClr r="0" g="0" b="0"/>
          </a:effectRef>
          <a:fontRef idx="major"/>
        </p:style>
      </p:pic>
      <p:pic>
        <p:nvPicPr>
          <p:cNvPr id="1026" name="Picture 2" descr="H:\CONTRACTS\Helicoptor Pad\Heli Pad Pics\294385-R1-00-26A.jpg"/>
          <p:cNvPicPr>
            <a:picLocks noChangeAspect="1" noChangeArrowheads="1"/>
          </p:cNvPicPr>
          <p:nvPr/>
        </p:nvPicPr>
        <p:blipFill>
          <a:blip r:embed="rId4" cstate="print"/>
          <a:srcRect/>
          <a:stretch>
            <a:fillRect/>
          </a:stretch>
        </p:blipFill>
        <p:spPr bwMode="auto">
          <a:xfrm>
            <a:off x="228600" y="2514600"/>
            <a:ext cx="2667000" cy="1986831"/>
          </a:xfrm>
          <a:prstGeom prst="rect">
            <a:avLst/>
          </a:prstGeom>
          <a:ln>
            <a:solidFill>
              <a:schemeClr val="tx1"/>
            </a:solidFill>
          </a:ln>
          <a:effectLst>
            <a:outerShdw blurRad="190500" algn="tl" rotWithShape="0">
              <a:srgbClr val="000000">
                <a:alpha val="70000"/>
              </a:srgbClr>
            </a:outerShdw>
          </a:effectLst>
        </p:spPr>
      </p:pic>
      <p:pic>
        <p:nvPicPr>
          <p:cNvPr id="1027" name="Picture 3" descr="H:\CONTRACTS\Helicoptor Pad\Heli Pad Pics\294385-R1-10-16A.jpg"/>
          <p:cNvPicPr>
            <a:picLocks noChangeAspect="1" noChangeArrowheads="1"/>
          </p:cNvPicPr>
          <p:nvPr/>
        </p:nvPicPr>
        <p:blipFill>
          <a:blip r:embed="rId5" cstate="print"/>
          <a:srcRect/>
          <a:stretch>
            <a:fillRect/>
          </a:stretch>
        </p:blipFill>
        <p:spPr bwMode="auto">
          <a:xfrm>
            <a:off x="3124201" y="2514600"/>
            <a:ext cx="2819400" cy="1976261"/>
          </a:xfrm>
          <a:prstGeom prst="rect">
            <a:avLst/>
          </a:prstGeom>
          <a:ln>
            <a:solidFill>
              <a:schemeClr val="tx1"/>
            </a:solidFill>
          </a:ln>
          <a:effectLst>
            <a:outerShdw blurRad="190500" algn="tl" rotWithShape="0">
              <a:srgbClr val="000000">
                <a:alpha val="70000"/>
              </a:srgbClr>
            </a:outerShdw>
          </a:effectLst>
        </p:spPr>
      </p:pic>
      <p:pic>
        <p:nvPicPr>
          <p:cNvPr id="1028" name="Picture 4" descr="H:\CONTRACTS\Helicoptor Pad\Heli Pad Pics\294385-R1-15-11A.jpg"/>
          <p:cNvPicPr>
            <a:picLocks noChangeAspect="1" noChangeArrowheads="1"/>
          </p:cNvPicPr>
          <p:nvPr/>
        </p:nvPicPr>
        <p:blipFill>
          <a:blip r:embed="rId6" cstate="print"/>
          <a:srcRect/>
          <a:stretch>
            <a:fillRect/>
          </a:stretch>
        </p:blipFill>
        <p:spPr bwMode="auto">
          <a:xfrm>
            <a:off x="6172200" y="2514600"/>
            <a:ext cx="2743200" cy="1966088"/>
          </a:xfrm>
          <a:prstGeom prst="rect">
            <a:avLst/>
          </a:prstGeom>
          <a:ln>
            <a:solidFill>
              <a:schemeClr val="tx1"/>
            </a:solidFill>
          </a:ln>
          <a:effectLst>
            <a:outerShdw blurRad="190500" algn="tl" rotWithShape="0">
              <a:srgbClr val="000000">
                <a:alpha val="70000"/>
              </a:srgbClr>
            </a:outerShdw>
          </a:effectLst>
        </p:spPr>
      </p:pic>
      <p:pic>
        <p:nvPicPr>
          <p:cNvPr id="1029" name="Picture 5" descr="H:\CONTRACTS\Helicoptor Pad\Heli Pad Pics\294385-R1-17-9A.jpg"/>
          <p:cNvPicPr>
            <a:picLocks noChangeAspect="1" noChangeArrowheads="1"/>
          </p:cNvPicPr>
          <p:nvPr/>
        </p:nvPicPr>
        <p:blipFill>
          <a:blip r:embed="rId7" cstate="print"/>
          <a:srcRect/>
          <a:stretch>
            <a:fillRect/>
          </a:stretch>
        </p:blipFill>
        <p:spPr bwMode="auto">
          <a:xfrm>
            <a:off x="228600" y="4724400"/>
            <a:ext cx="2667000" cy="1828800"/>
          </a:xfrm>
          <a:prstGeom prst="rect">
            <a:avLst/>
          </a:prstGeom>
          <a:ln>
            <a:solidFill>
              <a:schemeClr val="tx1"/>
            </a:solidFill>
          </a:ln>
          <a:effectLst>
            <a:outerShdw blurRad="190500" algn="tl" rotWithShape="0">
              <a:srgbClr val="000000">
                <a:alpha val="70000"/>
              </a:srgbClr>
            </a:outerShdw>
          </a:effectLst>
        </p:spPr>
      </p:pic>
      <p:pic>
        <p:nvPicPr>
          <p:cNvPr id="1030" name="Picture 6" descr="H:\CONTRACTS\Helicoptor Pad\Heli Pad Pics\294385-R1-19-7A.jpg"/>
          <p:cNvPicPr>
            <a:picLocks noChangeAspect="1" noChangeArrowheads="1"/>
          </p:cNvPicPr>
          <p:nvPr/>
        </p:nvPicPr>
        <p:blipFill>
          <a:blip r:embed="rId8" cstate="print"/>
          <a:srcRect/>
          <a:stretch>
            <a:fillRect/>
          </a:stretch>
        </p:blipFill>
        <p:spPr bwMode="auto">
          <a:xfrm>
            <a:off x="3124200" y="4733816"/>
            <a:ext cx="2819400" cy="1840260"/>
          </a:xfrm>
          <a:prstGeom prst="rect">
            <a:avLst/>
          </a:prstGeom>
          <a:ln>
            <a:solidFill>
              <a:schemeClr val="tx1"/>
            </a:solidFill>
          </a:ln>
          <a:effectLst>
            <a:outerShdw blurRad="190500" algn="tl" rotWithShape="0">
              <a:srgbClr val="000000">
                <a:alpha val="70000"/>
              </a:srgbClr>
            </a:outerShdw>
          </a:effectLst>
        </p:spPr>
      </p:pic>
      <p:pic>
        <p:nvPicPr>
          <p:cNvPr id="1031" name="Picture 7" descr="H:\CONTRACTS\Helicoptor Pad\Heli Pad Pics\294385-R1-26-0A.jpg"/>
          <p:cNvPicPr>
            <a:picLocks noChangeAspect="1" noChangeArrowheads="1"/>
          </p:cNvPicPr>
          <p:nvPr/>
        </p:nvPicPr>
        <p:blipFill>
          <a:blip r:embed="rId9" cstate="print"/>
          <a:srcRect/>
          <a:stretch>
            <a:fillRect/>
          </a:stretch>
        </p:blipFill>
        <p:spPr bwMode="auto">
          <a:xfrm>
            <a:off x="6154737" y="4724401"/>
            <a:ext cx="2760663" cy="1849401"/>
          </a:xfrm>
          <a:prstGeom prst="rect">
            <a:avLst/>
          </a:prstGeom>
          <a:ln>
            <a:solidFill>
              <a:schemeClr val="tx1"/>
            </a:solidFill>
          </a:ln>
          <a:effectLst>
            <a:outerShdw blurRad="190500" algn="tl" rotWithShape="0">
              <a:srgbClr val="000000">
                <a:alpha val="70000"/>
              </a:srgbClr>
            </a:outerShdw>
          </a:effectLst>
        </p:spPr>
      </p:pic>
      <p:sp>
        <p:nvSpPr>
          <p:cNvPr id="14338" name="AutoShape 2" descr="Calhoun Job 4-16-10 002.jpg">
            <a:hlinkClick r:id="rId10"/>
          </p:cNvPr>
          <p:cNvSpPr>
            <a:spLocks noChangeAspect="1" noChangeArrowheads="1"/>
          </p:cNvSpPr>
          <p:nvPr/>
        </p:nvSpPr>
        <p:spPr bwMode="auto">
          <a:xfrm>
            <a:off x="892175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381000"/>
            <a:ext cx="4495800" cy="1371600"/>
          </a:xfrm>
        </p:spPr>
        <p:txBody>
          <a:bodyPr>
            <a:normAutofit/>
          </a:bodyPr>
          <a:lstStyle/>
          <a:p>
            <a:pPr algn="ctr"/>
            <a:r>
              <a:rPr lang="en-US" dirty="0" smtClean="0"/>
              <a:t/>
            </a:r>
            <a:br>
              <a:rPr lang="en-US" dirty="0" smtClean="0"/>
            </a:br>
            <a:r>
              <a:rPr lang="en-US" sz="2200" b="1" dirty="0" smtClean="0">
                <a:solidFill>
                  <a:schemeClr val="tx1"/>
                </a:solidFill>
              </a:rPr>
              <a:t>Calhoun County, MS</a:t>
            </a:r>
            <a:r>
              <a:rPr lang="en-US" sz="2200" dirty="0" smtClean="0">
                <a:solidFill>
                  <a:schemeClr val="tx1"/>
                </a:solidFill>
              </a:rPr>
              <a:t/>
            </a:r>
            <a:br>
              <a:rPr lang="en-US" sz="2200" dirty="0" smtClean="0">
                <a:solidFill>
                  <a:schemeClr val="tx1"/>
                </a:solidFill>
              </a:rPr>
            </a:br>
            <a:r>
              <a:rPr lang="en-US" sz="2200" dirty="0" smtClean="0">
                <a:solidFill>
                  <a:schemeClr val="tx1"/>
                </a:solidFill>
              </a:rPr>
              <a:t>Riser Pipe Grade Control Structures, RP-04-03</a:t>
            </a:r>
            <a:endParaRPr lang="en-US" sz="2200" dirty="0"/>
          </a:p>
        </p:txBody>
      </p:sp>
      <p:sp>
        <p:nvSpPr>
          <p:cNvPr id="4" name="Text Placeholder 3"/>
          <p:cNvSpPr>
            <a:spLocks noGrp="1"/>
          </p:cNvSpPr>
          <p:nvPr>
            <p:ph type="body" idx="2"/>
          </p:nvPr>
        </p:nvSpPr>
        <p:spPr>
          <a:xfrm>
            <a:off x="228600" y="1676400"/>
            <a:ext cx="2651562" cy="2415818"/>
          </a:xfrm>
        </p:spPr>
        <p:txBody>
          <a:bodyPr>
            <a:normAutofit/>
          </a:bodyPr>
          <a:lstStyle/>
          <a:p>
            <a:r>
              <a:rPr lang="en-US" u="sng" dirty="0" smtClean="0"/>
              <a:t>Contract#</a:t>
            </a:r>
            <a:r>
              <a:rPr lang="en-US" dirty="0" smtClean="0"/>
              <a:t> W912EE-09-C-0039</a:t>
            </a:r>
          </a:p>
          <a:p>
            <a:r>
              <a:rPr lang="en-US" dirty="0" smtClean="0"/>
              <a:t>Corps of Engineers</a:t>
            </a:r>
          </a:p>
          <a:p>
            <a:r>
              <a:rPr lang="en-US" dirty="0" smtClean="0"/>
              <a:t>Riser Pipe Grade Control Structures</a:t>
            </a:r>
          </a:p>
          <a:p>
            <a:r>
              <a:rPr lang="en-US" dirty="0" smtClean="0"/>
              <a:t>10/17/09 - Present</a:t>
            </a:r>
          </a:p>
        </p:txBody>
      </p:sp>
      <p:pic>
        <p:nvPicPr>
          <p:cNvPr id="10" name="Picture 1" descr="truckla2[1] Letter Head"/>
          <p:cNvPicPr>
            <a:picLocks noChangeAspect="1" noChangeArrowheads="1"/>
          </p:cNvPicPr>
          <p:nvPr/>
        </p:nvPicPr>
        <p:blipFill>
          <a:blip r:embed="rId3" cstate="print"/>
          <a:srcRect/>
          <a:stretch>
            <a:fillRect/>
          </a:stretch>
        </p:blipFill>
        <p:spPr bwMode="auto">
          <a:xfrm>
            <a:off x="228600" y="228600"/>
            <a:ext cx="2438400" cy="1083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1003">
            <a:schemeClr val="dk1"/>
          </a:fillRef>
          <a:effectRef idx="0">
            <a:scrgbClr r="0" g="0" b="0"/>
          </a:effectRef>
          <a:fontRef idx="major"/>
        </p:style>
      </p:pic>
      <p:sp>
        <p:nvSpPr>
          <p:cNvPr id="6146" name="AutoShape 2" descr="Calhoun Job 4-16-10 002.jpg">
            <a:hlinkClick r:id="rId4"/>
          </p:cNvPr>
          <p:cNvSpPr>
            <a:spLocks noChangeAspect="1" noChangeArrowheads="1"/>
          </p:cNvSpPr>
          <p:nvPr/>
        </p:nvSpPr>
        <p:spPr bwMode="auto">
          <a:xfrm>
            <a:off x="892175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47" name="Picture 3"/>
          <p:cNvPicPr>
            <a:picLocks noChangeAspect="1" noChangeArrowheads="1"/>
          </p:cNvPicPr>
          <p:nvPr/>
        </p:nvPicPr>
        <p:blipFill>
          <a:blip r:embed="rId5" cstate="print"/>
          <a:srcRect l="33101" t="15000" r="25000" b="21000"/>
          <a:stretch>
            <a:fillRect/>
          </a:stretch>
        </p:blipFill>
        <p:spPr bwMode="auto">
          <a:xfrm>
            <a:off x="2819400" y="1752601"/>
            <a:ext cx="2743200" cy="2438400"/>
          </a:xfrm>
          <a:prstGeom prst="rect">
            <a:avLst/>
          </a:prstGeom>
          <a:noFill/>
          <a:ln w="9525">
            <a:solidFill>
              <a:schemeClr val="bg1">
                <a:lumMod val="50000"/>
                <a:lumOff val="50000"/>
              </a:schemeClr>
            </a:solidFill>
            <a:miter lim="800000"/>
            <a:headEnd/>
            <a:tailEnd/>
          </a:ln>
          <a:effectLst/>
        </p:spPr>
      </p:pic>
      <p:pic>
        <p:nvPicPr>
          <p:cNvPr id="6148" name="Picture 4"/>
          <p:cNvPicPr>
            <a:picLocks noChangeAspect="1" noChangeArrowheads="1"/>
          </p:cNvPicPr>
          <p:nvPr/>
        </p:nvPicPr>
        <p:blipFill>
          <a:blip r:embed="rId6" cstate="print"/>
          <a:srcRect l="23125" t="15000" r="23125" b="21000"/>
          <a:stretch>
            <a:fillRect/>
          </a:stretch>
        </p:blipFill>
        <p:spPr bwMode="auto">
          <a:xfrm>
            <a:off x="5943600" y="1752600"/>
            <a:ext cx="2819400" cy="2438400"/>
          </a:xfrm>
          <a:prstGeom prst="rect">
            <a:avLst/>
          </a:prstGeom>
          <a:noFill/>
          <a:ln w="9525">
            <a:solidFill>
              <a:schemeClr val="bg1">
                <a:lumMod val="50000"/>
                <a:lumOff val="50000"/>
              </a:schemeClr>
            </a:solidFill>
            <a:miter lim="800000"/>
            <a:headEnd/>
            <a:tailEnd/>
          </a:ln>
          <a:effectLst/>
        </p:spPr>
      </p:pic>
      <p:pic>
        <p:nvPicPr>
          <p:cNvPr id="6149" name="Picture 5"/>
          <p:cNvPicPr>
            <a:picLocks noChangeAspect="1" noChangeArrowheads="1"/>
          </p:cNvPicPr>
          <p:nvPr/>
        </p:nvPicPr>
        <p:blipFill>
          <a:blip r:embed="rId7" cstate="print"/>
          <a:srcRect l="23125" t="16000" r="23750" b="22000"/>
          <a:stretch>
            <a:fillRect/>
          </a:stretch>
        </p:blipFill>
        <p:spPr bwMode="auto">
          <a:xfrm>
            <a:off x="990600" y="4343400"/>
            <a:ext cx="3581400" cy="2328134"/>
          </a:xfrm>
          <a:prstGeom prst="rect">
            <a:avLst/>
          </a:prstGeom>
          <a:noFill/>
          <a:ln w="9525">
            <a:solidFill>
              <a:schemeClr val="bg1">
                <a:lumMod val="50000"/>
                <a:lumOff val="50000"/>
              </a:schemeClr>
            </a:solidFill>
            <a:miter lim="800000"/>
            <a:headEnd/>
            <a:tailEnd/>
          </a:ln>
          <a:effectLst/>
        </p:spPr>
      </p:pic>
      <p:pic>
        <p:nvPicPr>
          <p:cNvPr id="6150" name="Picture 6"/>
          <p:cNvPicPr>
            <a:picLocks noChangeAspect="1" noChangeArrowheads="1"/>
          </p:cNvPicPr>
          <p:nvPr/>
        </p:nvPicPr>
        <p:blipFill>
          <a:blip r:embed="rId8" cstate="print"/>
          <a:srcRect l="23750" t="15000" r="23125" b="21000"/>
          <a:stretch>
            <a:fillRect/>
          </a:stretch>
        </p:blipFill>
        <p:spPr bwMode="auto">
          <a:xfrm>
            <a:off x="4724400" y="4343400"/>
            <a:ext cx="3733800" cy="2333513"/>
          </a:xfrm>
          <a:prstGeom prst="rect">
            <a:avLst/>
          </a:prstGeom>
          <a:noFill/>
          <a:ln w="9525">
            <a:solidFill>
              <a:schemeClr val="bg1">
                <a:lumMod val="50000"/>
                <a:lumOff val="50000"/>
              </a:schemeClr>
            </a:solidFill>
            <a:miter lim="800000"/>
            <a:headEnd/>
            <a:tailEnd/>
          </a:ln>
          <a:effec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pPr algn="ctr"/>
            <a:r>
              <a:rPr lang="en-US" dirty="0" smtClean="0"/>
              <a:t/>
            </a:r>
            <a:br>
              <a:rPr lang="en-US" dirty="0" smtClean="0"/>
            </a:br>
            <a:r>
              <a:rPr lang="en-US" dirty="0" smtClean="0"/>
              <a:t>Other Contracts</a:t>
            </a:r>
            <a:endParaRPr lang="en-US" dirty="0"/>
          </a:p>
        </p:txBody>
      </p:sp>
      <p:sp>
        <p:nvSpPr>
          <p:cNvPr id="6" name="Content Placeholder 5"/>
          <p:cNvSpPr>
            <a:spLocks noGrp="1"/>
          </p:cNvSpPr>
          <p:nvPr>
            <p:ph sz="half" idx="1"/>
          </p:nvPr>
        </p:nvSpPr>
        <p:spPr>
          <a:xfrm>
            <a:off x="0" y="1143000"/>
            <a:ext cx="4495800" cy="5181600"/>
          </a:xfrm>
        </p:spPr>
        <p:txBody>
          <a:bodyPr>
            <a:noAutofit/>
          </a:bodyPr>
          <a:lstStyle/>
          <a:p>
            <a:pPr>
              <a:buNone/>
            </a:pPr>
            <a:endParaRPr lang="en-US" sz="1200" dirty="0" smtClean="0"/>
          </a:p>
          <a:p>
            <a:pPr>
              <a:buNone/>
            </a:pPr>
            <a:endParaRPr lang="en-US" sz="1200" u="sng" dirty="0" smtClean="0"/>
          </a:p>
          <a:p>
            <a:pPr>
              <a:buNone/>
            </a:pPr>
            <a:endParaRPr lang="en-US" sz="1200" dirty="0" smtClean="0"/>
          </a:p>
          <a:p>
            <a:pPr>
              <a:buNone/>
            </a:pPr>
            <a:endParaRPr lang="en-US" sz="1200" dirty="0" smtClean="0">
              <a:solidFill>
                <a:schemeClr val="tx1">
                  <a:lumMod val="95000"/>
                  <a:lumOff val="5000"/>
                </a:schemeClr>
              </a:solidFill>
            </a:endParaRPr>
          </a:p>
          <a:p>
            <a:pPr>
              <a:buNone/>
            </a:pPr>
            <a:endParaRPr lang="en-US" sz="1200" dirty="0" smtClean="0"/>
          </a:p>
          <a:p>
            <a:pPr>
              <a:buNone/>
            </a:pPr>
            <a:endParaRPr lang="en-US" sz="1200" dirty="0" smtClean="0"/>
          </a:p>
          <a:p>
            <a:pPr>
              <a:buNone/>
            </a:pPr>
            <a:endParaRPr lang="en-US" sz="1200" dirty="0"/>
          </a:p>
        </p:txBody>
      </p:sp>
      <p:sp>
        <p:nvSpPr>
          <p:cNvPr id="7" name="Content Placeholder 6"/>
          <p:cNvSpPr>
            <a:spLocks noGrp="1"/>
          </p:cNvSpPr>
          <p:nvPr>
            <p:ph sz="half" idx="2"/>
          </p:nvPr>
        </p:nvSpPr>
        <p:spPr>
          <a:xfrm>
            <a:off x="4495800" y="1447800"/>
            <a:ext cx="4495800" cy="5410200"/>
          </a:xfrm>
        </p:spPr>
        <p:txBody>
          <a:bodyPr>
            <a:normAutofit/>
          </a:bodyPr>
          <a:lstStyle/>
          <a:p>
            <a:pPr>
              <a:buNone/>
            </a:pPr>
            <a:endParaRPr lang="en-US" sz="1200" dirty="0" smtClean="0"/>
          </a:p>
          <a:p>
            <a:pPr lvl="0">
              <a:buNone/>
              <a:defRPr/>
            </a:pPr>
            <a:r>
              <a:rPr lang="en-US" sz="1200" u="sng" dirty="0" smtClean="0"/>
              <a:t>Contract #</a:t>
            </a:r>
            <a:r>
              <a:rPr lang="en-US" sz="1200" dirty="0" smtClean="0"/>
              <a:t> P5600040310</a:t>
            </a:r>
          </a:p>
          <a:p>
            <a:pPr lvl="0">
              <a:buNone/>
              <a:defRPr/>
            </a:pPr>
            <a:r>
              <a:rPr lang="en-US" sz="1200" dirty="0" smtClean="0"/>
              <a:t>Maintenance</a:t>
            </a:r>
          </a:p>
          <a:p>
            <a:pPr lvl="0">
              <a:buNone/>
              <a:defRPr/>
            </a:pPr>
            <a:r>
              <a:rPr lang="en-US" sz="1200" dirty="0" smtClean="0"/>
              <a:t>Starting Date: 12/2004 – 1/2005</a:t>
            </a:r>
          </a:p>
          <a:p>
            <a:pPr lvl="0">
              <a:buNone/>
              <a:defRPr/>
            </a:pPr>
            <a:r>
              <a:rPr lang="en-US" sz="1200" u="sng" dirty="0" smtClean="0"/>
              <a:t>Contract #</a:t>
            </a:r>
            <a:r>
              <a:rPr lang="en-US" sz="1200" dirty="0" smtClean="0"/>
              <a:t> P560005A179</a:t>
            </a:r>
          </a:p>
          <a:p>
            <a:pPr lvl="0">
              <a:buNone/>
              <a:defRPr/>
            </a:pPr>
            <a:r>
              <a:rPr lang="en-US" sz="1200" dirty="0" smtClean="0"/>
              <a:t>Asbestos</a:t>
            </a:r>
          </a:p>
          <a:p>
            <a:pPr lvl="0">
              <a:buNone/>
              <a:defRPr/>
            </a:pPr>
            <a:r>
              <a:rPr lang="en-US" sz="1200" dirty="0" smtClean="0"/>
              <a:t>Starting Date: 7/2005 – 9/2005</a:t>
            </a:r>
          </a:p>
          <a:p>
            <a:pPr lvl="0">
              <a:buNone/>
              <a:defRPr/>
            </a:pPr>
            <a:r>
              <a:rPr lang="en-US" sz="1200" u="sng" dirty="0" smtClean="0"/>
              <a:t>Contract #</a:t>
            </a:r>
            <a:r>
              <a:rPr lang="en-US" sz="1200" dirty="0" smtClean="0"/>
              <a:t> 3031036218</a:t>
            </a:r>
          </a:p>
          <a:p>
            <a:pPr lvl="0">
              <a:buNone/>
              <a:defRPr/>
            </a:pPr>
            <a:r>
              <a:rPr lang="en-US" sz="1200" dirty="0" smtClean="0"/>
              <a:t>Concrete footings/landscaping</a:t>
            </a:r>
          </a:p>
          <a:p>
            <a:pPr lvl="0">
              <a:buNone/>
              <a:defRPr/>
            </a:pPr>
            <a:r>
              <a:rPr lang="en-US" sz="1200" dirty="0" smtClean="0"/>
              <a:t>Starting Date: 6/2008 – 11/2008</a:t>
            </a:r>
          </a:p>
          <a:p>
            <a:pPr lvl="0">
              <a:buNone/>
              <a:defRPr/>
            </a:pPr>
            <a:r>
              <a:rPr lang="en-US" sz="1200" u="sng" dirty="0" smtClean="0"/>
              <a:t>Contract #</a:t>
            </a:r>
            <a:r>
              <a:rPr lang="en-US" sz="1200" dirty="0" smtClean="0"/>
              <a:t> W912HZ-10-C-0040</a:t>
            </a:r>
          </a:p>
          <a:p>
            <a:pPr lvl="0">
              <a:buNone/>
              <a:defRPr/>
            </a:pPr>
            <a:r>
              <a:rPr lang="en-US" sz="1200" dirty="0" smtClean="0"/>
              <a:t>ERDC Small Package Program</a:t>
            </a:r>
          </a:p>
          <a:p>
            <a:pPr lvl="0">
              <a:buNone/>
              <a:defRPr/>
            </a:pPr>
            <a:r>
              <a:rPr lang="en-US" sz="1200" dirty="0" smtClean="0"/>
              <a:t>Starting Date: 3/1/10 – 5/31/11</a:t>
            </a:r>
          </a:p>
          <a:p>
            <a:pPr lvl="0">
              <a:buNone/>
              <a:defRPr/>
            </a:pPr>
            <a:r>
              <a:rPr lang="en-US" sz="1200" u="sng" dirty="0" smtClean="0"/>
              <a:t>Contract #</a:t>
            </a:r>
            <a:r>
              <a:rPr lang="en-US" sz="1200" dirty="0" smtClean="0"/>
              <a:t> W912EQ-10-C-0005</a:t>
            </a:r>
          </a:p>
          <a:p>
            <a:pPr lvl="0">
              <a:buNone/>
              <a:defRPr/>
            </a:pPr>
            <a:r>
              <a:rPr lang="en-US" sz="1200" dirty="0" smtClean="0"/>
              <a:t>ERDC Freight</a:t>
            </a:r>
          </a:p>
          <a:p>
            <a:pPr lvl="0">
              <a:buNone/>
              <a:defRPr/>
            </a:pPr>
            <a:r>
              <a:rPr lang="en-US" sz="1200" dirty="0" smtClean="0"/>
              <a:t>Starting Date: 3/1/10 – 5/31/11</a:t>
            </a:r>
          </a:p>
          <a:p>
            <a:pPr>
              <a:buNone/>
            </a:pPr>
            <a:r>
              <a:rPr lang="en-US" sz="1200" u="sng" dirty="0" smtClean="0"/>
              <a:t>Contract #</a:t>
            </a:r>
            <a:r>
              <a:rPr lang="en-US" sz="1200" dirty="0" smtClean="0"/>
              <a:t> P0009068</a:t>
            </a:r>
          </a:p>
          <a:p>
            <a:pPr>
              <a:buNone/>
            </a:pPr>
            <a:r>
              <a:rPr lang="en-US" sz="1200" dirty="0" smtClean="0"/>
              <a:t>Holmes Community College (Furnish &amp; Spray </a:t>
            </a:r>
          </a:p>
          <a:p>
            <a:pPr>
              <a:buNone/>
            </a:pPr>
            <a:r>
              <a:rPr lang="en-US" sz="1200" dirty="0" smtClean="0"/>
              <a:t>Herbicide on Vegetation and school pond)</a:t>
            </a:r>
          </a:p>
          <a:p>
            <a:pPr>
              <a:buNone/>
            </a:pPr>
            <a:r>
              <a:rPr lang="en-US" sz="1200" dirty="0" smtClean="0"/>
              <a:t>Starting Date: 4/06-05/06</a:t>
            </a:r>
          </a:p>
          <a:p>
            <a:pPr lvl="0">
              <a:buNone/>
              <a:defRPr/>
            </a:pPr>
            <a:endParaRPr lang="en-US" sz="1200" dirty="0" smtClean="0"/>
          </a:p>
          <a:p>
            <a:pPr lvl="0">
              <a:buNone/>
              <a:defRPr/>
            </a:pPr>
            <a:endParaRPr lang="en-US" sz="1200" dirty="0" smtClean="0"/>
          </a:p>
          <a:p>
            <a:pPr lvl="0">
              <a:buNone/>
              <a:defRPr/>
            </a:pPr>
            <a:endParaRPr lang="en-US" sz="1200" dirty="0" smtClean="0"/>
          </a:p>
          <a:p>
            <a:pPr lvl="0">
              <a:buNone/>
              <a:defRPr/>
            </a:pPr>
            <a:endParaRPr lang="en-US" sz="1200" dirty="0" smtClean="0"/>
          </a:p>
          <a:p>
            <a:pPr lvl="0">
              <a:buNone/>
              <a:defRPr/>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a:p>
        </p:txBody>
      </p:sp>
      <p:pic>
        <p:nvPicPr>
          <p:cNvPr id="8" name="Picture 3" descr="truckla2[1] Letter Head"/>
          <p:cNvPicPr>
            <a:picLocks noChangeAspect="1" noChangeArrowheads="1"/>
          </p:cNvPicPr>
          <p:nvPr/>
        </p:nvPicPr>
        <p:blipFill>
          <a:blip r:embed="rId3" cstate="print"/>
          <a:srcRect/>
          <a:stretch>
            <a:fillRect/>
          </a:stretch>
        </p:blipFill>
        <p:spPr bwMode="auto">
          <a:xfrm>
            <a:off x="1828800" y="228600"/>
            <a:ext cx="4953000" cy="533400"/>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6350" stA="50000" endA="275" endPos="40000" dist="101600" dir="5400000" sy="-100000" algn="bl" rotWithShape="0"/>
          </a:effectLst>
        </p:spPr>
        <p:style>
          <a:lnRef idx="0">
            <a:scrgbClr r="0" g="0" b="0"/>
          </a:lnRef>
          <a:fillRef idx="1002">
            <a:schemeClr val="dk2"/>
          </a:fillRef>
          <a:effectRef idx="0">
            <a:scrgbClr r="0" g="0" b="0"/>
          </a:effectRef>
          <a:fontRef idx="major"/>
        </p:style>
      </p:pic>
      <p:sp>
        <p:nvSpPr>
          <p:cNvPr id="10" name="Content Placeholder 5"/>
          <p:cNvSpPr txBox="1">
            <a:spLocks/>
          </p:cNvSpPr>
          <p:nvPr/>
        </p:nvSpPr>
        <p:spPr>
          <a:xfrm>
            <a:off x="152400" y="1295400"/>
            <a:ext cx="4495800" cy="5181600"/>
          </a:xfrm>
          <a:prstGeom prst="rect">
            <a:avLst/>
          </a:prstGeom>
        </p:spPr>
        <p:txBody>
          <a:bodyPr vert="horz">
            <a:noAutofit/>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endParaRPr kumimoji="0" lang="en-US" sz="1200" b="0" i="0" u="sng"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kumimoji="0" lang="en-US" sz="1200" b="0" i="0" u="sng" strike="noStrike" kern="1200" cap="none" spc="0" normalizeH="0" baseline="0" noProof="0" dirty="0" smtClean="0">
                <a:ln>
                  <a:noFill/>
                </a:ln>
                <a:solidFill>
                  <a:schemeClr val="tx1"/>
                </a:solidFill>
                <a:effectLst/>
                <a:uLnTx/>
                <a:uFillTx/>
                <a:latin typeface="+mn-lt"/>
                <a:ea typeface="+mn-ea"/>
                <a:cs typeface="+mn-cs"/>
              </a:rPr>
              <a:t>Contract #</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Q5600060155</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WUI Thinning Project</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Starting Date: 11/1/06 – 3/1/07</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kumimoji="0" lang="en-US" sz="1200" b="0" i="0" u="sng" strike="noStrike" kern="1200" cap="none" spc="0" normalizeH="0" baseline="0" noProof="0" dirty="0" smtClean="0">
                <a:ln>
                  <a:noFill/>
                </a:ln>
                <a:solidFill>
                  <a:schemeClr val="tx1"/>
                </a:solidFill>
                <a:effectLst/>
                <a:uLnTx/>
                <a:uFillTx/>
                <a:latin typeface="+mn-lt"/>
                <a:ea typeface="+mn-ea"/>
                <a:cs typeface="+mn-cs"/>
              </a:rPr>
              <a:t>Contract #</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P5600060158</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n-US" sz="1200" dirty="0" smtClean="0"/>
              <a:t>Headstone Cleaning</a:t>
            </a: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Starting Date: 6/2006</a:t>
            </a:r>
            <a:r>
              <a:rPr kumimoji="0" lang="en-US" sz="1200" b="0" i="0" u="none" strike="noStrike" kern="1200" cap="none" spc="0" normalizeH="0" noProof="0" dirty="0" smtClean="0">
                <a:ln>
                  <a:noFill/>
                </a:ln>
                <a:solidFill>
                  <a:schemeClr val="tx1"/>
                </a:solidFill>
                <a:effectLst/>
                <a:uLnTx/>
                <a:uFillTx/>
                <a:latin typeface="+mn-lt"/>
                <a:ea typeface="+mn-ea"/>
                <a:cs typeface="+mn-cs"/>
              </a:rPr>
              <a:t> – 8/2006</a:t>
            </a:r>
            <a:endParaRPr lang="en-US" sz="1200" dirty="0" smtClean="0"/>
          </a:p>
          <a:p>
            <a:pPr marL="420624" lvl="0" indent="-384048">
              <a:spcBef>
                <a:spcPct val="20000"/>
              </a:spcBef>
              <a:buClr>
                <a:schemeClr val="accent1"/>
              </a:buClr>
              <a:buSzPct val="80000"/>
              <a:defRPr/>
            </a:pPr>
            <a:r>
              <a:rPr lang="en-US" sz="1200" u="sng" dirty="0" smtClean="0"/>
              <a:t>Contract #</a:t>
            </a:r>
            <a:r>
              <a:rPr lang="en-US" sz="1200" dirty="0" smtClean="0"/>
              <a:t> AEC 046.08</a:t>
            </a:r>
          </a:p>
          <a:p>
            <a:pPr marL="420624" lvl="0" indent="-384048">
              <a:spcBef>
                <a:spcPct val="20000"/>
              </a:spcBef>
              <a:buClr>
                <a:schemeClr val="accent1"/>
              </a:buClr>
              <a:buSzPct val="80000"/>
              <a:defRPr/>
            </a:pPr>
            <a:r>
              <a:rPr lang="en-US" sz="1200" dirty="0" smtClean="0"/>
              <a:t>Disposal and Removal</a:t>
            </a:r>
          </a:p>
          <a:p>
            <a:pPr marL="420624" lvl="0" indent="-384048">
              <a:spcBef>
                <a:spcPct val="20000"/>
              </a:spcBef>
              <a:buClr>
                <a:schemeClr val="accent1"/>
              </a:buClr>
              <a:buSzPct val="80000"/>
              <a:defRPr/>
            </a:pPr>
            <a:r>
              <a:rPr lang="en-US" sz="1200" dirty="0" smtClean="0"/>
              <a:t>Starting Date: 4/8/2008</a:t>
            </a:r>
          </a:p>
          <a:p>
            <a:pPr marL="420624" lvl="0" indent="-384048">
              <a:spcBef>
                <a:spcPct val="20000"/>
              </a:spcBef>
              <a:buClr>
                <a:schemeClr val="accent1"/>
              </a:buClr>
              <a:buSzPct val="80000"/>
              <a:defRPr/>
            </a:pPr>
            <a:r>
              <a:rPr lang="en-US" sz="1200" u="sng" dirty="0" smtClean="0"/>
              <a:t>Contract #</a:t>
            </a:r>
            <a:r>
              <a:rPr lang="en-US" sz="1200" dirty="0" smtClean="0"/>
              <a:t> W912EE-09-P-0010</a:t>
            </a:r>
          </a:p>
          <a:p>
            <a:pPr marL="420624" lvl="0" indent="-384048">
              <a:spcBef>
                <a:spcPct val="20000"/>
              </a:spcBef>
              <a:buClr>
                <a:schemeClr val="accent1"/>
              </a:buClr>
              <a:buSzPct val="80000"/>
              <a:defRPr/>
            </a:pPr>
            <a:r>
              <a:rPr lang="en-US" sz="1200" dirty="0" smtClean="0"/>
              <a:t>Stone Hauling</a:t>
            </a:r>
          </a:p>
          <a:p>
            <a:pPr marL="420624" lvl="0" indent="-384048">
              <a:spcBef>
                <a:spcPct val="20000"/>
              </a:spcBef>
              <a:buClr>
                <a:schemeClr val="accent1"/>
              </a:buClr>
              <a:buSzPct val="80000"/>
              <a:defRPr/>
            </a:pPr>
            <a:r>
              <a:rPr lang="en-US" sz="1200" dirty="0" smtClean="0"/>
              <a:t>Starting Date: 11/2008 – 11/2008</a:t>
            </a:r>
          </a:p>
          <a:p>
            <a:pPr marL="420624" lvl="0" indent="-384048">
              <a:spcBef>
                <a:spcPct val="20000"/>
              </a:spcBef>
              <a:buClr>
                <a:schemeClr val="accent1"/>
              </a:buClr>
              <a:buSzPct val="80000"/>
              <a:defRPr/>
            </a:pPr>
            <a:r>
              <a:rPr lang="en-US" sz="1200" u="sng" dirty="0" smtClean="0"/>
              <a:t>Contract #</a:t>
            </a:r>
            <a:r>
              <a:rPr lang="en-US" sz="1200" dirty="0" smtClean="0"/>
              <a:t> P5600070065</a:t>
            </a:r>
          </a:p>
          <a:p>
            <a:pPr marL="420624" lvl="0" indent="-384048">
              <a:spcBef>
                <a:spcPct val="20000"/>
              </a:spcBef>
              <a:buClr>
                <a:schemeClr val="accent1"/>
              </a:buClr>
              <a:buSzPct val="80000"/>
              <a:defRPr/>
            </a:pPr>
            <a:r>
              <a:rPr lang="en-US" sz="1200" dirty="0" smtClean="0"/>
              <a:t>Firebreak 2</a:t>
            </a:r>
          </a:p>
          <a:p>
            <a:pPr marL="420624" indent="-384048">
              <a:spcBef>
                <a:spcPct val="20000"/>
              </a:spcBef>
              <a:buClr>
                <a:schemeClr val="accent1"/>
              </a:buClr>
              <a:buSzPct val="80000"/>
              <a:defRPr/>
            </a:pPr>
            <a:r>
              <a:rPr lang="en-US" sz="1200" dirty="0" smtClean="0"/>
              <a:t>Starting Date: 8/2006 – 11/2006</a:t>
            </a:r>
          </a:p>
          <a:p>
            <a:pPr marL="420624" lvl="0" indent="-384048">
              <a:spcBef>
                <a:spcPct val="20000"/>
              </a:spcBef>
              <a:buClr>
                <a:schemeClr val="accent1"/>
              </a:buClr>
              <a:buSzPct val="80000"/>
              <a:defRPr/>
            </a:pPr>
            <a:r>
              <a:rPr lang="en-US" sz="1200" u="sng" dirty="0" smtClean="0"/>
              <a:t>Contract #</a:t>
            </a:r>
            <a:r>
              <a:rPr lang="en-US" sz="1200" dirty="0" smtClean="0"/>
              <a:t> 1443C2011080572</a:t>
            </a:r>
          </a:p>
          <a:p>
            <a:pPr marL="420624" indent="-384048">
              <a:spcBef>
                <a:spcPct val="20000"/>
              </a:spcBef>
              <a:buClr>
                <a:schemeClr val="accent1"/>
              </a:buClr>
              <a:buSzPct val="80000"/>
              <a:defRPr/>
            </a:pPr>
            <a:r>
              <a:rPr lang="en-US" sz="1200" dirty="0" smtClean="0"/>
              <a:t>Culvert Replacement</a:t>
            </a:r>
          </a:p>
          <a:p>
            <a:pPr marL="420624" indent="-384048">
              <a:spcBef>
                <a:spcPct val="20000"/>
              </a:spcBef>
              <a:buClr>
                <a:schemeClr val="accent1"/>
              </a:buClr>
              <a:buSzPct val="80000"/>
              <a:defRPr/>
            </a:pPr>
            <a:r>
              <a:rPr lang="en-US" sz="1200" dirty="0" smtClean="0"/>
              <a:t>Starting Date: 10/2008 – 12/2008</a:t>
            </a:r>
          </a:p>
          <a:p>
            <a:pPr marL="420624" lvl="0" indent="-384048">
              <a:spcBef>
                <a:spcPct val="20000"/>
              </a:spcBef>
              <a:buClr>
                <a:schemeClr val="accent1"/>
              </a:buClr>
              <a:buSzPct val="80000"/>
              <a:defRPr/>
            </a:pPr>
            <a:endParaRPr lang="en-US" sz="1200" dirty="0" smtClean="0"/>
          </a:p>
          <a:p>
            <a:pPr marL="420624" indent="-384048">
              <a:spcBef>
                <a:spcPct val="20000"/>
              </a:spcBef>
              <a:buClr>
                <a:schemeClr val="accent1"/>
              </a:buClr>
              <a:buSzPct val="80000"/>
              <a:defRPr/>
            </a:pPr>
            <a:endParaRPr lang="en-US" sz="1200" dirty="0" smtClean="0"/>
          </a:p>
          <a:p>
            <a:pPr marL="420624" lvl="0" indent="-384048">
              <a:spcBef>
                <a:spcPct val="20000"/>
              </a:spcBef>
              <a:buClr>
                <a:schemeClr val="accent1"/>
              </a:buClr>
              <a:buSzPct val="80000"/>
              <a:defRPr/>
            </a:pPr>
            <a:endParaRPr lang="en-US" sz="1200" dirty="0" smtClean="0"/>
          </a:p>
          <a:p>
            <a:pPr marL="420624" lvl="0" indent="-384048">
              <a:spcBef>
                <a:spcPct val="20000"/>
              </a:spcBef>
              <a:buClr>
                <a:schemeClr val="accent1"/>
              </a:buClr>
              <a:buSzPct val="80000"/>
              <a:defRPr/>
            </a:pPr>
            <a:endParaRPr lang="en-US" sz="1200" dirty="0" smtClean="0"/>
          </a:p>
          <a:p>
            <a:pPr marL="420624" lvl="0" indent="-384048">
              <a:spcBef>
                <a:spcPct val="20000"/>
              </a:spcBef>
              <a:buClr>
                <a:schemeClr val="accent1"/>
              </a:buClr>
              <a:buSzPct val="80000"/>
              <a:defRPr/>
            </a:pPr>
            <a:endParaRPr lang="en-US" sz="1200" dirty="0" smtClean="0"/>
          </a:p>
          <a:p>
            <a:pPr marL="420624" lvl="0" indent="-384048">
              <a:spcBef>
                <a:spcPct val="20000"/>
              </a:spcBef>
              <a:buClr>
                <a:schemeClr val="accent1"/>
              </a:buClr>
              <a:buSzPct val="80000"/>
              <a:defRPr/>
            </a:pPr>
            <a:endParaRPr lang="en-US" sz="1200" dirty="0" smtClean="0"/>
          </a:p>
          <a:p>
            <a:pPr marL="420624" lvl="0" indent="-384048">
              <a:spcBef>
                <a:spcPct val="20000"/>
              </a:spcBef>
              <a:buClr>
                <a:schemeClr val="accent1"/>
              </a:buClr>
              <a:buSzPct val="80000"/>
              <a:defRPr/>
            </a:pPr>
            <a:endParaRPr lang="en-US" sz="1200" dirty="0" smtClean="0"/>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endParaRPr kumimoji="0" lang="en-US" sz="12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pPr algn="ctr"/>
            <a:r>
              <a:rPr lang="en-US" dirty="0" smtClean="0"/>
              <a:t/>
            </a:r>
            <a:br>
              <a:rPr lang="en-US" dirty="0" smtClean="0"/>
            </a:br>
            <a:r>
              <a:rPr lang="en-US" dirty="0" smtClean="0"/>
              <a:t>Other Contracts</a:t>
            </a:r>
            <a:endParaRPr lang="en-US" dirty="0"/>
          </a:p>
        </p:txBody>
      </p:sp>
      <p:sp>
        <p:nvSpPr>
          <p:cNvPr id="6" name="Content Placeholder 5"/>
          <p:cNvSpPr>
            <a:spLocks noGrp="1"/>
          </p:cNvSpPr>
          <p:nvPr>
            <p:ph sz="half" idx="1"/>
          </p:nvPr>
        </p:nvSpPr>
        <p:spPr>
          <a:xfrm>
            <a:off x="0" y="1143000"/>
            <a:ext cx="4495800" cy="5181600"/>
          </a:xfrm>
        </p:spPr>
        <p:txBody>
          <a:bodyPr>
            <a:noAutofit/>
          </a:bodyPr>
          <a:lstStyle/>
          <a:p>
            <a:pPr>
              <a:buNone/>
            </a:pPr>
            <a:endParaRPr lang="en-US" sz="1200" dirty="0" smtClean="0"/>
          </a:p>
          <a:p>
            <a:pPr>
              <a:buNone/>
            </a:pPr>
            <a:endParaRPr lang="en-US" sz="1200" u="sng" dirty="0" smtClean="0"/>
          </a:p>
          <a:p>
            <a:pPr>
              <a:buNone/>
            </a:pPr>
            <a:r>
              <a:rPr lang="en-US" sz="1200" u="sng" dirty="0" smtClean="0"/>
              <a:t>Contract #</a:t>
            </a:r>
            <a:r>
              <a:rPr lang="en-US" sz="1200" dirty="0" smtClean="0"/>
              <a:t> W912EE-04-C-0009</a:t>
            </a:r>
          </a:p>
          <a:p>
            <a:pPr>
              <a:buNone/>
            </a:pPr>
            <a:r>
              <a:rPr lang="en-US" sz="1200" dirty="0" smtClean="0"/>
              <a:t>Army Corp of Eng,</a:t>
            </a:r>
          </a:p>
          <a:p>
            <a:pPr>
              <a:buNone/>
            </a:pPr>
            <a:r>
              <a:rPr lang="en-US" sz="1200" dirty="0" smtClean="0"/>
              <a:t>(Duck Hill Erosion control)</a:t>
            </a:r>
          </a:p>
          <a:p>
            <a:pPr>
              <a:buNone/>
            </a:pPr>
            <a:r>
              <a:rPr lang="en-US" sz="1200" dirty="0" smtClean="0"/>
              <a:t>Starting Date: 12/04-09/05</a:t>
            </a:r>
            <a:endParaRPr lang="en-US" sz="1200" u="sng" dirty="0" smtClean="0"/>
          </a:p>
          <a:p>
            <a:pPr>
              <a:buNone/>
            </a:pPr>
            <a:r>
              <a:rPr lang="en-US" sz="1200" u="sng" dirty="0" smtClean="0"/>
              <a:t>Contract #</a:t>
            </a:r>
            <a:r>
              <a:rPr lang="en-US" sz="1200" dirty="0" smtClean="0"/>
              <a:t> Y-19a-14</a:t>
            </a:r>
          </a:p>
          <a:p>
            <a:pPr>
              <a:buNone/>
            </a:pPr>
            <a:r>
              <a:rPr lang="en-US" sz="1200" dirty="0" smtClean="0"/>
              <a:t>Mississippi Soil  &amp; Conservation (Rehabilitation of Dams)</a:t>
            </a:r>
          </a:p>
          <a:p>
            <a:pPr>
              <a:buNone/>
            </a:pPr>
            <a:r>
              <a:rPr lang="en-US" sz="1200" dirty="0" smtClean="0"/>
              <a:t>Starting Date: 10/05-12/05</a:t>
            </a:r>
          </a:p>
          <a:p>
            <a:pPr>
              <a:buNone/>
            </a:pPr>
            <a:r>
              <a:rPr lang="en-US" sz="1200" dirty="0" smtClean="0"/>
              <a:t> </a:t>
            </a:r>
            <a:r>
              <a:rPr lang="en-US" sz="1200" u="sng" dirty="0" smtClean="0"/>
              <a:t>Contract #</a:t>
            </a:r>
            <a:r>
              <a:rPr lang="en-US" sz="1200" dirty="0" smtClean="0"/>
              <a:t> Y-19a-15</a:t>
            </a:r>
          </a:p>
          <a:p>
            <a:pPr>
              <a:buNone/>
            </a:pPr>
            <a:r>
              <a:rPr lang="en-US" sz="1200" dirty="0" smtClean="0"/>
              <a:t>Mississippi Soil  &amp; Conservation (Rehabilitation of Dams)</a:t>
            </a:r>
          </a:p>
          <a:p>
            <a:pPr>
              <a:buNone/>
            </a:pPr>
            <a:r>
              <a:rPr lang="en-US" sz="1200" dirty="0" smtClean="0"/>
              <a:t>Starting Date: 10/05-12/05</a:t>
            </a:r>
          </a:p>
          <a:p>
            <a:pPr>
              <a:buNone/>
            </a:pPr>
            <a:r>
              <a:rPr lang="en-US" sz="1200" u="sng" dirty="0" smtClean="0"/>
              <a:t>Contract # IHL206022</a:t>
            </a:r>
          </a:p>
          <a:p>
            <a:pPr>
              <a:buNone/>
            </a:pPr>
            <a:r>
              <a:rPr lang="en-US" sz="1200" dirty="0" smtClean="0"/>
              <a:t>Mississippi Valley State University</a:t>
            </a:r>
          </a:p>
          <a:p>
            <a:pPr>
              <a:buNone/>
            </a:pPr>
            <a:r>
              <a:rPr lang="en-US" sz="1200" dirty="0" smtClean="0"/>
              <a:t>(Install fence for soccer field, Security drive &amp; Gate)</a:t>
            </a:r>
          </a:p>
          <a:p>
            <a:pPr>
              <a:buNone/>
            </a:pPr>
            <a:r>
              <a:rPr lang="en-US" sz="1200" dirty="0" smtClean="0"/>
              <a:t>05/07-01/08</a:t>
            </a:r>
          </a:p>
          <a:p>
            <a:pPr>
              <a:buNone/>
            </a:pPr>
            <a:r>
              <a:rPr lang="en-US" sz="1200" u="sng" dirty="0" smtClean="0"/>
              <a:t>Contract #</a:t>
            </a:r>
            <a:r>
              <a:rPr lang="en-US" sz="1200" dirty="0" smtClean="0"/>
              <a:t> W912P8-08-C-0098</a:t>
            </a:r>
          </a:p>
          <a:p>
            <a:pPr>
              <a:buNone/>
            </a:pPr>
            <a:r>
              <a:rPr lang="en-US" sz="1200" dirty="0" smtClean="0"/>
              <a:t>New Orleans, LA</a:t>
            </a:r>
          </a:p>
          <a:p>
            <a:pPr>
              <a:buNone/>
            </a:pPr>
            <a:r>
              <a:rPr lang="en-US" sz="1200" dirty="0" smtClean="0"/>
              <a:t>(HVAC Unit replacement in daycare)</a:t>
            </a:r>
          </a:p>
          <a:p>
            <a:pPr>
              <a:buNone/>
            </a:pPr>
            <a:r>
              <a:rPr lang="en-US" sz="1200" dirty="0" smtClean="0"/>
              <a:t>9/2008- 10/2008</a:t>
            </a:r>
          </a:p>
          <a:p>
            <a:pPr>
              <a:buNone/>
            </a:pPr>
            <a:r>
              <a:rPr lang="en-US" sz="1200" dirty="0" smtClean="0"/>
              <a:t>Vicksburg National Military Park</a:t>
            </a:r>
          </a:p>
          <a:p>
            <a:pPr>
              <a:buNone/>
            </a:pPr>
            <a:r>
              <a:rPr lang="en-US" sz="1200" u="sng" dirty="0" smtClean="0"/>
              <a:t>Contract #</a:t>
            </a:r>
            <a:r>
              <a:rPr lang="en-US" sz="1200" dirty="0" smtClean="0"/>
              <a:t> R5605080064</a:t>
            </a:r>
          </a:p>
          <a:p>
            <a:pPr>
              <a:buNone/>
            </a:pPr>
            <a:r>
              <a:rPr lang="en-US" sz="1200" dirty="0" smtClean="0">
                <a:solidFill>
                  <a:schemeClr val="tx1">
                    <a:lumMod val="95000"/>
                    <a:lumOff val="5000"/>
                  </a:schemeClr>
                </a:solidFill>
              </a:rPr>
              <a:t>Stone and bronze conservation</a:t>
            </a:r>
          </a:p>
          <a:p>
            <a:pPr>
              <a:buNone/>
            </a:pPr>
            <a:r>
              <a:rPr lang="en-US" sz="1200" dirty="0" smtClean="0">
                <a:solidFill>
                  <a:schemeClr val="tx1">
                    <a:lumMod val="95000"/>
                    <a:lumOff val="5000"/>
                  </a:schemeClr>
                </a:solidFill>
              </a:rPr>
              <a:t>Installation of cast aluminum</a:t>
            </a:r>
          </a:p>
          <a:p>
            <a:pPr>
              <a:buNone/>
            </a:pPr>
            <a:r>
              <a:rPr lang="en-US" sz="1200" dirty="0" smtClean="0">
                <a:solidFill>
                  <a:schemeClr val="tx1">
                    <a:lumMod val="95000"/>
                    <a:lumOff val="5000"/>
                  </a:schemeClr>
                </a:solidFill>
              </a:rPr>
              <a:t>Starting Date: 9/08 – 5/09</a:t>
            </a:r>
          </a:p>
          <a:p>
            <a:pPr>
              <a:buNone/>
            </a:pPr>
            <a:endParaRPr lang="en-US" sz="1200" dirty="0" smtClean="0">
              <a:solidFill>
                <a:schemeClr val="tx1">
                  <a:lumMod val="95000"/>
                  <a:lumOff val="5000"/>
                </a:schemeClr>
              </a:solidFill>
            </a:endParaRPr>
          </a:p>
          <a:p>
            <a:pPr>
              <a:buNone/>
            </a:pPr>
            <a:endParaRPr lang="en-US" sz="1200" dirty="0" smtClean="0"/>
          </a:p>
          <a:p>
            <a:pPr>
              <a:buNone/>
            </a:pPr>
            <a:endParaRPr lang="en-US" sz="1200" dirty="0" smtClean="0"/>
          </a:p>
          <a:p>
            <a:pPr>
              <a:buNone/>
            </a:pPr>
            <a:endParaRPr lang="en-US" sz="1200" dirty="0"/>
          </a:p>
        </p:txBody>
      </p:sp>
      <p:sp>
        <p:nvSpPr>
          <p:cNvPr id="7" name="Content Placeholder 6"/>
          <p:cNvSpPr>
            <a:spLocks noGrp="1"/>
          </p:cNvSpPr>
          <p:nvPr>
            <p:ph sz="half" idx="2"/>
          </p:nvPr>
        </p:nvSpPr>
        <p:spPr>
          <a:xfrm>
            <a:off x="4495800" y="1447800"/>
            <a:ext cx="4495800" cy="5410200"/>
          </a:xfrm>
        </p:spPr>
        <p:txBody>
          <a:bodyPr>
            <a:normAutofit/>
          </a:bodyPr>
          <a:lstStyle/>
          <a:p>
            <a:pPr>
              <a:buNone/>
            </a:pPr>
            <a:r>
              <a:rPr lang="en-US" sz="1300" u="sng" dirty="0" smtClean="0"/>
              <a:t> </a:t>
            </a:r>
            <a:r>
              <a:rPr lang="en-US" sz="1200" u="sng" dirty="0" smtClean="0"/>
              <a:t>Contract # </a:t>
            </a:r>
            <a:r>
              <a:rPr lang="en-US" sz="1200" dirty="0" smtClean="0"/>
              <a:t>25151-004-FC5-UA11-0009</a:t>
            </a:r>
          </a:p>
          <a:p>
            <a:pPr>
              <a:buNone/>
            </a:pPr>
            <a:r>
              <a:rPr lang="en-US" sz="1200" dirty="0" smtClean="0"/>
              <a:t>Bechtel National, Inc.</a:t>
            </a:r>
          </a:p>
          <a:p>
            <a:pPr>
              <a:buNone/>
            </a:pPr>
            <a:r>
              <a:rPr lang="en-US" sz="1200" dirty="0" smtClean="0"/>
              <a:t>(Transporting and deactivation of Travel Trailers </a:t>
            </a:r>
          </a:p>
          <a:p>
            <a:pPr>
              <a:buNone/>
            </a:pPr>
            <a:r>
              <a:rPr lang="en-US" sz="1200" dirty="0" smtClean="0"/>
              <a:t>for Hurricane Katrina)</a:t>
            </a:r>
          </a:p>
          <a:p>
            <a:pPr>
              <a:buNone/>
            </a:pPr>
            <a:r>
              <a:rPr lang="en-US" sz="1200" dirty="0" smtClean="0"/>
              <a:t>Starting Date: 11/05-04/06</a:t>
            </a:r>
          </a:p>
          <a:p>
            <a:pPr>
              <a:buNone/>
            </a:pPr>
            <a:r>
              <a:rPr lang="en-US" sz="1200" u="sng" dirty="0" smtClean="0"/>
              <a:t>Contract #</a:t>
            </a:r>
            <a:r>
              <a:rPr lang="en-US" sz="1200" dirty="0" smtClean="0"/>
              <a:t> W912EE-05-P-0237</a:t>
            </a:r>
          </a:p>
          <a:p>
            <a:pPr>
              <a:buNone/>
            </a:pPr>
            <a:r>
              <a:rPr lang="en-US" sz="1200" dirty="0" smtClean="0"/>
              <a:t>Army Corp of Eng</a:t>
            </a:r>
          </a:p>
          <a:p>
            <a:pPr>
              <a:buNone/>
            </a:pPr>
            <a:r>
              <a:rPr lang="en-US" sz="1200" dirty="0" smtClean="0"/>
              <a:t>(Logistics and Motor Pool)</a:t>
            </a:r>
          </a:p>
          <a:p>
            <a:pPr>
              <a:buNone/>
            </a:pPr>
            <a:r>
              <a:rPr lang="en-US" sz="1200" dirty="0" smtClean="0"/>
              <a:t>Starting Date: 09/05-9/10</a:t>
            </a:r>
          </a:p>
          <a:p>
            <a:pPr>
              <a:buNone/>
            </a:pPr>
            <a:r>
              <a:rPr lang="en-US" sz="1200" u="sng" dirty="0" smtClean="0"/>
              <a:t>Contract #</a:t>
            </a:r>
            <a:r>
              <a:rPr lang="en-US" sz="1200" dirty="0" smtClean="0"/>
              <a:t> W912EE-09-P-0010</a:t>
            </a:r>
          </a:p>
          <a:p>
            <a:pPr>
              <a:buNone/>
            </a:pPr>
            <a:r>
              <a:rPr lang="en-US" sz="1200" dirty="0" smtClean="0"/>
              <a:t>Army Corp of Eng </a:t>
            </a:r>
          </a:p>
          <a:p>
            <a:pPr>
              <a:buNone/>
            </a:pPr>
            <a:r>
              <a:rPr lang="en-US" sz="1200" dirty="0" smtClean="0"/>
              <a:t>(C Stone Hauling)</a:t>
            </a:r>
          </a:p>
          <a:p>
            <a:pPr>
              <a:buNone/>
            </a:pPr>
            <a:r>
              <a:rPr lang="en-US" sz="1200" dirty="0" smtClean="0"/>
              <a:t>Starting Date: 11/2008 – 1/2009</a:t>
            </a:r>
          </a:p>
          <a:p>
            <a:pPr>
              <a:buNone/>
            </a:pPr>
            <a:r>
              <a:rPr lang="en-US" sz="1200" u="sng" dirty="0" smtClean="0"/>
              <a:t>Contract # </a:t>
            </a:r>
            <a:r>
              <a:rPr lang="en-US" sz="1200" dirty="0" smtClean="0"/>
              <a:t>W912EE-09-P-0001</a:t>
            </a:r>
          </a:p>
          <a:p>
            <a:pPr>
              <a:buNone/>
            </a:pPr>
            <a:r>
              <a:rPr lang="en-US" sz="1200" dirty="0" smtClean="0"/>
              <a:t>Army Corp of Eng</a:t>
            </a:r>
          </a:p>
          <a:p>
            <a:pPr>
              <a:buNone/>
            </a:pPr>
            <a:r>
              <a:rPr lang="en-US" sz="1200" dirty="0" smtClean="0"/>
              <a:t> (HVAC System)</a:t>
            </a:r>
          </a:p>
          <a:p>
            <a:pPr>
              <a:buNone/>
            </a:pPr>
            <a:r>
              <a:rPr lang="en-US" sz="1200" dirty="0" smtClean="0"/>
              <a:t>Starting Date: 4/12/08 – 3/2009</a:t>
            </a:r>
          </a:p>
          <a:p>
            <a:pPr>
              <a:buNone/>
            </a:pPr>
            <a:r>
              <a:rPr lang="en-US" sz="1200" u="sng" dirty="0" smtClean="0"/>
              <a:t>Contract# </a:t>
            </a:r>
            <a:r>
              <a:rPr lang="en-US" sz="1200" dirty="0" smtClean="0"/>
              <a:t>W912EE-09-P-0103</a:t>
            </a:r>
          </a:p>
          <a:p>
            <a:pPr>
              <a:buNone/>
            </a:pPr>
            <a:r>
              <a:rPr lang="en-US" sz="1200" dirty="0" smtClean="0"/>
              <a:t>Rip Rap For Sulfur River</a:t>
            </a:r>
          </a:p>
          <a:p>
            <a:pPr>
              <a:buNone/>
            </a:pPr>
            <a:r>
              <a:rPr lang="en-US" sz="1200" dirty="0" smtClean="0"/>
              <a:t>Starting Date: 5/09 – 6/09</a:t>
            </a:r>
            <a:endParaRPr lang="en-US" sz="1200" dirty="0"/>
          </a:p>
        </p:txBody>
      </p:sp>
      <p:pic>
        <p:nvPicPr>
          <p:cNvPr id="8" name="Picture 3" descr="truckla2[1] Letter Head"/>
          <p:cNvPicPr>
            <a:picLocks noChangeAspect="1" noChangeArrowheads="1"/>
          </p:cNvPicPr>
          <p:nvPr/>
        </p:nvPicPr>
        <p:blipFill>
          <a:blip r:embed="rId3" cstate="print"/>
          <a:srcRect/>
          <a:stretch>
            <a:fillRect/>
          </a:stretch>
        </p:blipFill>
        <p:spPr bwMode="auto">
          <a:xfrm>
            <a:off x="1828800" y="152400"/>
            <a:ext cx="4953000" cy="533400"/>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6350" stA="50000" endA="275" endPos="40000" dist="101600" dir="5400000" sy="-100000" algn="bl" rotWithShape="0"/>
          </a:effectLst>
        </p:spPr>
        <p:style>
          <a:lnRef idx="0">
            <a:scrgbClr r="0" g="0" b="0"/>
          </a:lnRef>
          <a:fillRef idx="1002">
            <a:schemeClr val="dk2"/>
          </a:fillRef>
          <a:effectRef idx="0">
            <a:scrgbClr r="0" g="0" b="0"/>
          </a:effectRef>
          <a:fontRef idx="major"/>
        </p:style>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pPr algn="ctr"/>
            <a:r>
              <a:rPr lang="en-US" dirty="0" smtClean="0"/>
              <a:t/>
            </a:r>
            <a:br>
              <a:rPr lang="en-US" dirty="0" smtClean="0"/>
            </a:br>
            <a:r>
              <a:rPr lang="en-US" dirty="0" smtClean="0"/>
              <a:t>Other Contracts</a:t>
            </a:r>
            <a:endParaRPr lang="en-US" dirty="0"/>
          </a:p>
        </p:txBody>
      </p:sp>
      <p:sp>
        <p:nvSpPr>
          <p:cNvPr id="6" name="Content Placeholder 5"/>
          <p:cNvSpPr>
            <a:spLocks noGrp="1"/>
          </p:cNvSpPr>
          <p:nvPr>
            <p:ph sz="half" idx="1"/>
          </p:nvPr>
        </p:nvSpPr>
        <p:spPr>
          <a:xfrm>
            <a:off x="0" y="1143000"/>
            <a:ext cx="4495800" cy="5181600"/>
          </a:xfrm>
        </p:spPr>
        <p:txBody>
          <a:bodyPr>
            <a:noAutofit/>
          </a:bodyPr>
          <a:lstStyle/>
          <a:p>
            <a:pPr>
              <a:buNone/>
            </a:pPr>
            <a:endParaRPr lang="en-US" sz="1200" dirty="0" smtClean="0"/>
          </a:p>
          <a:p>
            <a:pPr>
              <a:buNone/>
            </a:pPr>
            <a:endParaRPr lang="en-US" sz="1200" u="sng" dirty="0" smtClean="0"/>
          </a:p>
          <a:p>
            <a:pPr>
              <a:buNone/>
            </a:pPr>
            <a:r>
              <a:rPr lang="en-US" sz="1200" u="sng" dirty="0" smtClean="0"/>
              <a:t>Contract #</a:t>
            </a:r>
            <a:r>
              <a:rPr lang="en-US" sz="1200" dirty="0" smtClean="0"/>
              <a:t> W912P8-09-P--0195</a:t>
            </a:r>
          </a:p>
          <a:p>
            <a:pPr>
              <a:buNone/>
            </a:pPr>
            <a:r>
              <a:rPr lang="en-US" sz="1200" dirty="0" smtClean="0"/>
              <a:t>Replace Exterior Siding, </a:t>
            </a:r>
            <a:r>
              <a:rPr lang="en-US" sz="1200" dirty="0" err="1" smtClean="0"/>
              <a:t>Facia</a:t>
            </a:r>
            <a:r>
              <a:rPr lang="en-US" sz="1200" dirty="0" smtClean="0"/>
              <a:t> &amp; Soffit</a:t>
            </a:r>
          </a:p>
          <a:p>
            <a:pPr>
              <a:buNone/>
            </a:pPr>
            <a:r>
              <a:rPr lang="en-US" sz="1200" dirty="0" smtClean="0"/>
              <a:t>Starting Date: 5/09-7/09</a:t>
            </a:r>
          </a:p>
          <a:p>
            <a:pPr>
              <a:buNone/>
            </a:pPr>
            <a:r>
              <a:rPr lang="en-US" sz="1200" u="sng" dirty="0" smtClean="0"/>
              <a:t>Contract #</a:t>
            </a:r>
            <a:r>
              <a:rPr lang="en-US" sz="1200" dirty="0" smtClean="0"/>
              <a:t> W912P8-09-C-0107</a:t>
            </a:r>
          </a:p>
          <a:p>
            <a:pPr>
              <a:buNone/>
            </a:pPr>
            <a:r>
              <a:rPr lang="en-US" sz="1200" dirty="0" smtClean="0"/>
              <a:t>HVAC Systems (Provide and Install)</a:t>
            </a:r>
          </a:p>
          <a:p>
            <a:pPr>
              <a:buNone/>
            </a:pPr>
            <a:r>
              <a:rPr lang="en-US" sz="1200" dirty="0" smtClean="0"/>
              <a:t>Starting Date:  12/09-6/10</a:t>
            </a:r>
          </a:p>
          <a:p>
            <a:pPr>
              <a:buNone/>
            </a:pPr>
            <a:r>
              <a:rPr lang="en-US" sz="1200" u="sng" dirty="0" smtClean="0"/>
              <a:t>Contract #</a:t>
            </a:r>
            <a:r>
              <a:rPr lang="en-US" sz="1200" dirty="0" smtClean="0"/>
              <a:t> W912P8-09-T-0171</a:t>
            </a:r>
          </a:p>
          <a:p>
            <a:pPr>
              <a:buNone/>
            </a:pPr>
            <a:r>
              <a:rPr lang="en-US" sz="1200" dirty="0" smtClean="0"/>
              <a:t>Concrete Helicopter Pad</a:t>
            </a:r>
          </a:p>
          <a:p>
            <a:pPr>
              <a:buNone/>
            </a:pPr>
            <a:r>
              <a:rPr lang="en-US" sz="1200" dirty="0" smtClean="0"/>
              <a:t>Starting Date: 9/21/09 – 9/29/09</a:t>
            </a:r>
          </a:p>
          <a:p>
            <a:pPr>
              <a:buNone/>
            </a:pPr>
            <a:r>
              <a:rPr lang="en-US" sz="1200" u="sng" dirty="0" smtClean="0"/>
              <a:t>Contract #</a:t>
            </a:r>
            <a:r>
              <a:rPr lang="en-US" sz="1200" dirty="0" smtClean="0"/>
              <a:t> N7530090017</a:t>
            </a:r>
          </a:p>
          <a:p>
            <a:pPr>
              <a:buNone/>
            </a:pPr>
            <a:r>
              <a:rPr lang="en-US" sz="1200" dirty="0" smtClean="0"/>
              <a:t>Crack Seal Concrete Roadways, Parking and Sidewalks </a:t>
            </a:r>
          </a:p>
          <a:p>
            <a:pPr>
              <a:buNone/>
            </a:pPr>
            <a:r>
              <a:rPr lang="en-US" sz="1200" dirty="0" smtClean="0"/>
              <a:t>Starting Date: 10/10/09 -  11/20/09</a:t>
            </a:r>
          </a:p>
          <a:p>
            <a:pPr>
              <a:buNone/>
            </a:pPr>
            <a:r>
              <a:rPr lang="en-US" sz="1200" u="sng" dirty="0" smtClean="0"/>
              <a:t>Contract #</a:t>
            </a:r>
            <a:r>
              <a:rPr lang="en-US" sz="1200" dirty="0" smtClean="0"/>
              <a:t> W912P8-09-P-0223</a:t>
            </a:r>
          </a:p>
          <a:p>
            <a:pPr>
              <a:buNone/>
            </a:pPr>
            <a:r>
              <a:rPr lang="en-US" sz="1200" dirty="0" smtClean="0"/>
              <a:t>Interior Office Modifications</a:t>
            </a:r>
          </a:p>
          <a:p>
            <a:pPr>
              <a:buNone/>
            </a:pPr>
            <a:r>
              <a:rPr lang="en-US" sz="1200" dirty="0" smtClean="0"/>
              <a:t>Starting Date: 6/09-7/09</a:t>
            </a:r>
          </a:p>
          <a:p>
            <a:pPr>
              <a:buNone/>
            </a:pPr>
            <a:r>
              <a:rPr lang="en-US" sz="1200" u="sng" dirty="0" smtClean="0"/>
              <a:t>Contract #</a:t>
            </a:r>
            <a:r>
              <a:rPr lang="en-US" sz="1200" dirty="0" smtClean="0"/>
              <a:t> W912P8-10-C-0041</a:t>
            </a:r>
          </a:p>
          <a:p>
            <a:pPr>
              <a:buNone/>
            </a:pPr>
            <a:r>
              <a:rPr lang="en-US" sz="1200" dirty="0" smtClean="0"/>
              <a:t>Bathroom Renovations</a:t>
            </a:r>
          </a:p>
          <a:p>
            <a:pPr>
              <a:buNone/>
            </a:pPr>
            <a:r>
              <a:rPr lang="en-US" sz="1200" dirty="0" smtClean="0"/>
              <a:t>Starting Date: 1/10-7/10</a:t>
            </a:r>
          </a:p>
          <a:p>
            <a:pPr lvl="0">
              <a:buNone/>
              <a:defRPr/>
            </a:pPr>
            <a:r>
              <a:rPr lang="en-US" sz="1200" u="sng" dirty="0" smtClean="0"/>
              <a:t>Contract #</a:t>
            </a:r>
            <a:r>
              <a:rPr lang="en-US" sz="1200" dirty="0" smtClean="0"/>
              <a:t> W912EE-10-C-0004</a:t>
            </a:r>
          </a:p>
          <a:p>
            <a:pPr lvl="0">
              <a:buNone/>
              <a:defRPr/>
            </a:pPr>
            <a:r>
              <a:rPr lang="en-US" sz="1200" dirty="0" smtClean="0"/>
              <a:t>Riser Pipe Grade Control Structures, RP-05-02</a:t>
            </a:r>
          </a:p>
          <a:p>
            <a:pPr lvl="0">
              <a:buNone/>
              <a:defRPr/>
            </a:pPr>
            <a:r>
              <a:rPr lang="en-US" sz="1200" dirty="0" smtClean="0"/>
              <a:t>Starting Date: 3/10-12/10</a:t>
            </a:r>
          </a:p>
          <a:p>
            <a:pPr>
              <a:buNone/>
            </a:pPr>
            <a:endParaRPr lang="en-US" sz="1200" dirty="0" smtClean="0"/>
          </a:p>
          <a:p>
            <a:pPr>
              <a:buNone/>
            </a:pPr>
            <a:endParaRPr lang="en-US" sz="1200" dirty="0" smtClean="0"/>
          </a:p>
          <a:p>
            <a:pPr>
              <a:buNone/>
            </a:pPr>
            <a:endParaRPr lang="en-US" sz="1200" dirty="0" smtClean="0">
              <a:solidFill>
                <a:schemeClr val="tx1">
                  <a:lumMod val="95000"/>
                  <a:lumOff val="5000"/>
                </a:schemeClr>
              </a:solidFill>
            </a:endParaRPr>
          </a:p>
          <a:p>
            <a:pPr>
              <a:buNone/>
            </a:pPr>
            <a:endParaRPr lang="en-US" sz="1200" dirty="0" smtClean="0"/>
          </a:p>
          <a:p>
            <a:pPr>
              <a:buNone/>
            </a:pPr>
            <a:endParaRPr lang="en-US" sz="1200" dirty="0" smtClean="0"/>
          </a:p>
          <a:p>
            <a:pPr>
              <a:buNone/>
            </a:pPr>
            <a:endParaRPr lang="en-US" sz="1200" dirty="0"/>
          </a:p>
        </p:txBody>
      </p:sp>
      <p:sp>
        <p:nvSpPr>
          <p:cNvPr id="7" name="Content Placeholder 6"/>
          <p:cNvSpPr>
            <a:spLocks noGrp="1"/>
          </p:cNvSpPr>
          <p:nvPr>
            <p:ph sz="half" idx="2"/>
          </p:nvPr>
        </p:nvSpPr>
        <p:spPr>
          <a:xfrm>
            <a:off x="4495800" y="1447800"/>
            <a:ext cx="4495800" cy="5410200"/>
          </a:xfrm>
        </p:spPr>
        <p:txBody>
          <a:bodyPr>
            <a:normAutofit/>
          </a:bodyPr>
          <a:lstStyle/>
          <a:p>
            <a:pPr>
              <a:buNone/>
            </a:pPr>
            <a:endParaRPr lang="en-US" sz="1200" dirty="0" smtClean="0"/>
          </a:p>
          <a:p>
            <a:pPr>
              <a:buNone/>
            </a:pPr>
            <a:r>
              <a:rPr lang="en-US" sz="1200" u="sng" dirty="0" smtClean="0"/>
              <a:t>Contract #</a:t>
            </a:r>
            <a:r>
              <a:rPr lang="en-US" sz="1200" dirty="0" smtClean="0"/>
              <a:t> W912P8-10-P-0037</a:t>
            </a:r>
          </a:p>
          <a:p>
            <a:pPr>
              <a:buNone/>
            </a:pPr>
            <a:r>
              <a:rPr lang="en-US" sz="1200" dirty="0" smtClean="0"/>
              <a:t>Automatic Door Opener/Closer</a:t>
            </a:r>
          </a:p>
          <a:p>
            <a:pPr>
              <a:buNone/>
            </a:pPr>
            <a:r>
              <a:rPr lang="en-US" sz="1200" dirty="0" smtClean="0"/>
              <a:t>Starting Date: 1/10-2/10</a:t>
            </a:r>
          </a:p>
          <a:p>
            <a:pPr lvl="0">
              <a:buNone/>
              <a:defRPr/>
            </a:pPr>
            <a:r>
              <a:rPr lang="en-US" sz="1200" u="sng" dirty="0" smtClean="0"/>
              <a:t>Contract #</a:t>
            </a:r>
            <a:r>
              <a:rPr lang="en-US" sz="1200" dirty="0" smtClean="0"/>
              <a:t> Q5605-10-0012</a:t>
            </a:r>
          </a:p>
          <a:p>
            <a:pPr lvl="0">
              <a:buNone/>
              <a:defRPr/>
            </a:pPr>
            <a:r>
              <a:rPr lang="en-US" sz="1200" dirty="0" smtClean="0"/>
              <a:t>NPS Pemberton House (ADA Lift)</a:t>
            </a:r>
          </a:p>
          <a:p>
            <a:pPr lvl="0">
              <a:buNone/>
              <a:defRPr/>
            </a:pPr>
            <a:r>
              <a:rPr lang="en-US" sz="1200" dirty="0" smtClean="0"/>
              <a:t>Starting Date: 12/09-5/10</a:t>
            </a:r>
          </a:p>
          <a:p>
            <a:pPr>
              <a:buNone/>
            </a:pPr>
            <a:r>
              <a:rPr lang="en-US" sz="1200" u="sng" dirty="0" smtClean="0"/>
              <a:t>Contract #</a:t>
            </a:r>
            <a:r>
              <a:rPr lang="en-US" sz="1200" dirty="0" smtClean="0"/>
              <a:t> W912P8-10-C-0044</a:t>
            </a:r>
          </a:p>
          <a:p>
            <a:pPr>
              <a:buNone/>
            </a:pPr>
            <a:r>
              <a:rPr lang="en-US" sz="1200" dirty="0" smtClean="0"/>
              <a:t>Castle Kids Development Center (HVAC)</a:t>
            </a:r>
          </a:p>
          <a:p>
            <a:pPr>
              <a:buNone/>
            </a:pPr>
            <a:r>
              <a:rPr lang="en-US" sz="1200" dirty="0" smtClean="0"/>
              <a:t>Starting Date: 2/10-5/10</a:t>
            </a:r>
          </a:p>
          <a:p>
            <a:pPr>
              <a:buNone/>
            </a:pPr>
            <a:r>
              <a:rPr lang="en-US" sz="1200" u="sng" dirty="0" smtClean="0"/>
              <a:t>Contract #</a:t>
            </a:r>
            <a:r>
              <a:rPr lang="en-US" sz="1200" dirty="0" smtClean="0"/>
              <a:t> W912P8-10-P-0060</a:t>
            </a:r>
          </a:p>
          <a:p>
            <a:pPr>
              <a:buNone/>
            </a:pPr>
            <a:r>
              <a:rPr lang="en-US" sz="1200" dirty="0" smtClean="0"/>
              <a:t>Mail Room Modifications</a:t>
            </a:r>
          </a:p>
          <a:p>
            <a:pPr>
              <a:buNone/>
            </a:pPr>
            <a:r>
              <a:rPr lang="en-US" sz="1200" dirty="0" smtClean="0"/>
              <a:t>Starting Date: 12/09-3/10</a:t>
            </a:r>
          </a:p>
          <a:p>
            <a:pPr>
              <a:buNone/>
            </a:pPr>
            <a:r>
              <a:rPr lang="en-US" sz="1200" u="sng" dirty="0" smtClean="0"/>
              <a:t>Contract #</a:t>
            </a:r>
            <a:r>
              <a:rPr lang="en-US" sz="1200" dirty="0" smtClean="0"/>
              <a:t> R5600050179</a:t>
            </a:r>
          </a:p>
          <a:p>
            <a:pPr>
              <a:buNone/>
            </a:pPr>
            <a:r>
              <a:rPr lang="en-US" sz="1200" dirty="0" smtClean="0"/>
              <a:t>Demolition</a:t>
            </a:r>
          </a:p>
          <a:p>
            <a:pPr>
              <a:buNone/>
            </a:pPr>
            <a:r>
              <a:rPr lang="en-US" sz="1200" dirty="0" smtClean="0"/>
              <a:t>Starting Date: 7/22/05 – 8/25/05</a:t>
            </a:r>
          </a:p>
          <a:p>
            <a:pPr>
              <a:buNone/>
            </a:pPr>
            <a:r>
              <a:rPr lang="en-US" sz="1200" u="sng" dirty="0" smtClean="0"/>
              <a:t>Contract #</a:t>
            </a:r>
            <a:r>
              <a:rPr lang="en-US" sz="1200" dirty="0" smtClean="0"/>
              <a:t> P5600040151</a:t>
            </a:r>
          </a:p>
          <a:p>
            <a:pPr>
              <a:buNone/>
            </a:pPr>
            <a:r>
              <a:rPr lang="en-US" sz="1200" dirty="0" smtClean="0"/>
              <a:t>Firebreak along south loop of park boundary line</a:t>
            </a:r>
          </a:p>
          <a:p>
            <a:pPr>
              <a:buNone/>
            </a:pPr>
            <a:r>
              <a:rPr lang="en-US" sz="1200" dirty="0" smtClean="0"/>
              <a:t>Starting Date: 10/2006 – 1/2007</a:t>
            </a:r>
          </a:p>
          <a:p>
            <a:pPr>
              <a:buNone/>
            </a:pPr>
            <a:r>
              <a:rPr lang="en-US" sz="1200" u="sng" dirty="0" smtClean="0"/>
              <a:t>Contract #</a:t>
            </a:r>
            <a:r>
              <a:rPr lang="en-US" sz="1200" dirty="0" smtClean="0"/>
              <a:t> N7530090017</a:t>
            </a:r>
          </a:p>
          <a:p>
            <a:pPr>
              <a:buNone/>
            </a:pPr>
            <a:r>
              <a:rPr lang="en-US" sz="1200" dirty="0" smtClean="0"/>
              <a:t>Crack Seal Concrete Roadways, Parking and Sidewalks </a:t>
            </a:r>
          </a:p>
          <a:p>
            <a:pPr>
              <a:buNone/>
            </a:pPr>
            <a:r>
              <a:rPr lang="en-US" sz="1200" dirty="0" smtClean="0"/>
              <a:t>Starting Date: 10/10/09 -  11/20/09</a:t>
            </a:r>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a:p>
        </p:txBody>
      </p:sp>
      <p:pic>
        <p:nvPicPr>
          <p:cNvPr id="8" name="Picture 3" descr="truckla2[1] Letter Head"/>
          <p:cNvPicPr>
            <a:picLocks noChangeAspect="1" noChangeArrowheads="1"/>
          </p:cNvPicPr>
          <p:nvPr/>
        </p:nvPicPr>
        <p:blipFill>
          <a:blip r:embed="rId3" cstate="print"/>
          <a:srcRect/>
          <a:stretch>
            <a:fillRect/>
          </a:stretch>
        </p:blipFill>
        <p:spPr bwMode="auto">
          <a:xfrm>
            <a:off x="1828800" y="228600"/>
            <a:ext cx="4953000" cy="533400"/>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6350" stA="50000" endA="275" endPos="40000" dist="101600" dir="5400000" sy="-100000" algn="bl" rotWithShape="0"/>
          </a:effectLst>
        </p:spPr>
        <p:style>
          <a:lnRef idx="0">
            <a:scrgbClr r="0" g="0" b="0"/>
          </a:lnRef>
          <a:fillRef idx="1002">
            <a:schemeClr val="dk2"/>
          </a:fillRef>
          <a:effectRef idx="0">
            <a:scrgbClr r="0" g="0" b="0"/>
          </a:effectRef>
          <a:fontRef idx="major"/>
        </p:style>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dirty="0" smtClean="0"/>
              <a:t>Other Contracts</a:t>
            </a:r>
            <a:endParaRPr lang="en-US" dirty="0"/>
          </a:p>
        </p:txBody>
      </p:sp>
      <p:sp>
        <p:nvSpPr>
          <p:cNvPr id="3" name="Content Placeholder 2"/>
          <p:cNvSpPr>
            <a:spLocks noGrp="1"/>
          </p:cNvSpPr>
          <p:nvPr>
            <p:ph sz="half" idx="1"/>
          </p:nvPr>
        </p:nvSpPr>
        <p:spPr/>
        <p:txBody>
          <a:bodyPr>
            <a:normAutofit/>
          </a:bodyPr>
          <a:lstStyle/>
          <a:p>
            <a:pPr lvl="0">
              <a:buNone/>
              <a:defRPr/>
            </a:pPr>
            <a:r>
              <a:rPr lang="en-US" sz="1200" u="sng" dirty="0" smtClean="0"/>
              <a:t>Contract #</a:t>
            </a:r>
            <a:r>
              <a:rPr lang="en-US" sz="1200" dirty="0" smtClean="0"/>
              <a:t> W912EE-09-B-0030</a:t>
            </a:r>
          </a:p>
          <a:p>
            <a:pPr lvl="0">
              <a:buNone/>
              <a:defRPr/>
            </a:pPr>
            <a:r>
              <a:rPr lang="en-US" sz="1200" dirty="0" smtClean="0"/>
              <a:t>Dike Revetment</a:t>
            </a:r>
          </a:p>
          <a:p>
            <a:pPr lvl="0">
              <a:buNone/>
              <a:defRPr/>
            </a:pPr>
            <a:r>
              <a:rPr lang="en-US" sz="1200" dirty="0" smtClean="0"/>
              <a:t>Starting Date: 10/09-1/10</a:t>
            </a:r>
          </a:p>
          <a:p>
            <a:pPr lvl="0">
              <a:buNone/>
              <a:defRPr/>
            </a:pPr>
            <a:r>
              <a:rPr lang="en-US" sz="1200" u="sng" dirty="0" smtClean="0"/>
              <a:t>Contract #: </a:t>
            </a:r>
            <a:r>
              <a:rPr lang="en-US" sz="1200" dirty="0" smtClean="0"/>
              <a:t>W911S7-10-P-0261</a:t>
            </a:r>
          </a:p>
          <a:p>
            <a:pPr lvl="0">
              <a:buNone/>
              <a:defRPr/>
            </a:pPr>
            <a:r>
              <a:rPr lang="en-US" sz="1200" dirty="0" smtClean="0"/>
              <a:t>Furniture Moving/Assembly</a:t>
            </a:r>
          </a:p>
          <a:p>
            <a:pPr lvl="0">
              <a:buNone/>
              <a:defRPr/>
            </a:pPr>
            <a:r>
              <a:rPr lang="en-US" sz="1200" dirty="0" smtClean="0"/>
              <a:t>Start Date: 9/10-12/10</a:t>
            </a:r>
          </a:p>
          <a:p>
            <a:pPr>
              <a:buNone/>
              <a:defRPr/>
            </a:pPr>
            <a:r>
              <a:rPr lang="en-US" sz="1200" u="sng" dirty="0" smtClean="0"/>
              <a:t>Contract #: </a:t>
            </a:r>
            <a:r>
              <a:rPr lang="en-US" sz="1200" dirty="0" smtClean="0"/>
              <a:t>W911S7-10-P-0254</a:t>
            </a:r>
          </a:p>
          <a:p>
            <a:pPr>
              <a:buNone/>
              <a:defRPr/>
            </a:pPr>
            <a:r>
              <a:rPr lang="en-US" sz="1200" dirty="0" smtClean="0"/>
              <a:t>Firebreak  Start Date: 9/10-12/10</a:t>
            </a:r>
          </a:p>
          <a:p>
            <a:pPr>
              <a:buNone/>
              <a:defRPr/>
            </a:pPr>
            <a:r>
              <a:rPr lang="en-US" sz="1200" u="sng" dirty="0" smtClean="0"/>
              <a:t>Contract #: </a:t>
            </a:r>
            <a:r>
              <a:rPr lang="en-US" sz="1200" dirty="0" smtClean="0"/>
              <a:t>C5580100003</a:t>
            </a:r>
          </a:p>
          <a:p>
            <a:pPr>
              <a:buNone/>
              <a:defRPr/>
            </a:pPr>
            <a:r>
              <a:rPr lang="en-US" sz="1200" dirty="0" smtClean="0"/>
              <a:t>Replacing Housing Shingles (NPS)</a:t>
            </a:r>
          </a:p>
          <a:p>
            <a:pPr>
              <a:buNone/>
              <a:defRPr/>
            </a:pPr>
            <a:r>
              <a:rPr lang="en-US" sz="1200" dirty="0" smtClean="0"/>
              <a:t>Start Date: 9/10-12/10</a:t>
            </a:r>
          </a:p>
          <a:p>
            <a:pPr lvl="0">
              <a:buNone/>
              <a:defRPr/>
            </a:pPr>
            <a:r>
              <a:rPr lang="en-US" sz="1200" u="sng" dirty="0" smtClean="0"/>
              <a:t>Contract # :</a:t>
            </a:r>
            <a:r>
              <a:rPr lang="en-US" sz="1200" dirty="0" smtClean="0"/>
              <a:t>W911S7-10-C-0053</a:t>
            </a:r>
          </a:p>
          <a:p>
            <a:pPr lvl="0">
              <a:buNone/>
              <a:defRPr/>
            </a:pPr>
            <a:r>
              <a:rPr lang="en-US" sz="1200" dirty="0" smtClean="0"/>
              <a:t>New Office in Museum</a:t>
            </a:r>
          </a:p>
          <a:p>
            <a:pPr lvl="0">
              <a:buNone/>
              <a:defRPr/>
            </a:pPr>
            <a:r>
              <a:rPr lang="en-US" sz="1200" dirty="0" smtClean="0"/>
              <a:t>Start Date: 9/26-Govt. Delay</a:t>
            </a:r>
          </a:p>
          <a:p>
            <a:pPr>
              <a:buNone/>
              <a:defRPr/>
            </a:pPr>
            <a:r>
              <a:rPr lang="en-US" sz="1200" u="sng" dirty="0" smtClean="0"/>
              <a:t>Contract # :</a:t>
            </a:r>
            <a:r>
              <a:rPr lang="en-US" sz="1200" dirty="0" smtClean="0"/>
              <a:t>W911S7-10-C-0043</a:t>
            </a:r>
          </a:p>
          <a:p>
            <a:pPr>
              <a:buNone/>
              <a:defRPr/>
            </a:pPr>
            <a:r>
              <a:rPr lang="en-US" sz="1200" dirty="0" smtClean="0"/>
              <a:t>Construct Conference Room – 347</a:t>
            </a:r>
          </a:p>
          <a:p>
            <a:pPr>
              <a:buNone/>
              <a:defRPr/>
            </a:pPr>
            <a:r>
              <a:rPr lang="en-US" sz="1200" dirty="0" smtClean="0"/>
              <a:t>Start Date: 9/10-2/11</a:t>
            </a:r>
          </a:p>
          <a:p>
            <a:pPr lvl="0">
              <a:buNone/>
              <a:defRPr/>
            </a:pPr>
            <a:r>
              <a:rPr lang="en-US" sz="1200" u="sng" dirty="0" smtClean="0"/>
              <a:t>Contract # :</a:t>
            </a:r>
            <a:r>
              <a:rPr lang="en-US" sz="1200" dirty="0" smtClean="0"/>
              <a:t>W911S7-10-C-0042</a:t>
            </a:r>
          </a:p>
          <a:p>
            <a:pPr lvl="0">
              <a:buNone/>
              <a:defRPr/>
            </a:pPr>
            <a:r>
              <a:rPr lang="en-US" sz="1200" dirty="0" smtClean="0"/>
              <a:t>Construct SIPR Vault-R00m 2617</a:t>
            </a:r>
          </a:p>
          <a:p>
            <a:pPr lvl="0">
              <a:buNone/>
              <a:defRPr/>
            </a:pPr>
            <a:r>
              <a:rPr lang="en-US" sz="1200" dirty="0" smtClean="0"/>
              <a:t>Start Date: 9/10-2/11</a:t>
            </a:r>
          </a:p>
          <a:p>
            <a:pPr>
              <a:buNone/>
              <a:defRPr/>
            </a:pPr>
            <a:endParaRPr lang="en-US" sz="1200" dirty="0" smtClean="0"/>
          </a:p>
          <a:p>
            <a:pPr lvl="0">
              <a:buNone/>
              <a:defRPr/>
            </a:pPr>
            <a:endParaRPr lang="en-US" sz="1200" dirty="0" smtClean="0"/>
          </a:p>
          <a:p>
            <a:pPr>
              <a:buNone/>
              <a:defRPr/>
            </a:pPr>
            <a:endParaRPr lang="en-US" sz="1200" dirty="0" smtClean="0"/>
          </a:p>
          <a:p>
            <a:pPr lvl="0">
              <a:buNone/>
              <a:defRPr/>
            </a:pPr>
            <a:endParaRPr lang="en-US" sz="1200" dirty="0"/>
          </a:p>
        </p:txBody>
      </p:sp>
      <p:sp>
        <p:nvSpPr>
          <p:cNvPr id="4" name="Content Placeholder 3"/>
          <p:cNvSpPr>
            <a:spLocks noGrp="1"/>
          </p:cNvSpPr>
          <p:nvPr>
            <p:ph sz="half" idx="2"/>
          </p:nvPr>
        </p:nvSpPr>
        <p:spPr/>
        <p:txBody>
          <a:bodyPr>
            <a:normAutofit/>
          </a:bodyPr>
          <a:lstStyle/>
          <a:p>
            <a:pPr lvl="0">
              <a:buNone/>
            </a:pPr>
            <a:r>
              <a:rPr lang="en-US" sz="1200" u="sng" dirty="0" smtClean="0"/>
              <a:t>Contract # :</a:t>
            </a:r>
            <a:r>
              <a:rPr lang="en-US" sz="1200" dirty="0" smtClean="0"/>
              <a:t>W911S7-10-C-0054</a:t>
            </a:r>
          </a:p>
          <a:p>
            <a:pPr lvl="0">
              <a:buNone/>
            </a:pPr>
            <a:r>
              <a:rPr lang="en-US" sz="1200" dirty="0" smtClean="0"/>
              <a:t>Relocate Transformer East End – Bldg 3201</a:t>
            </a:r>
          </a:p>
          <a:p>
            <a:pPr lvl="0">
              <a:buNone/>
            </a:pPr>
            <a:r>
              <a:rPr lang="en-US" sz="1200" dirty="0" smtClean="0"/>
              <a:t>Start Date: 10/10-4/11</a:t>
            </a:r>
          </a:p>
          <a:p>
            <a:pPr>
              <a:buNone/>
            </a:pPr>
            <a:r>
              <a:rPr lang="en-US" sz="1200" u="sng" dirty="0" smtClean="0"/>
              <a:t>Contract #: </a:t>
            </a:r>
            <a:r>
              <a:rPr lang="en-US" sz="1200" dirty="0" smtClean="0"/>
              <a:t>C951200090</a:t>
            </a:r>
          </a:p>
          <a:p>
            <a:pPr>
              <a:buNone/>
            </a:pPr>
            <a:r>
              <a:rPr lang="en-US" sz="1200" dirty="0" smtClean="0"/>
              <a:t>Rehabilitate Restrooms</a:t>
            </a:r>
          </a:p>
          <a:p>
            <a:pPr>
              <a:buNone/>
            </a:pPr>
            <a:r>
              <a:rPr lang="en-US" sz="1200" dirty="0" smtClean="0"/>
              <a:t>Start Date: 10/10-2/11</a:t>
            </a:r>
          </a:p>
          <a:p>
            <a:pPr>
              <a:buNone/>
            </a:pPr>
            <a:r>
              <a:rPr lang="en-US" sz="1200" u="sng" dirty="0" smtClean="0"/>
              <a:t>Contract #: </a:t>
            </a:r>
            <a:r>
              <a:rPr lang="en-US" sz="1200" dirty="0" smtClean="0"/>
              <a:t>C5603-11-0010</a:t>
            </a:r>
          </a:p>
          <a:p>
            <a:pPr>
              <a:buNone/>
            </a:pPr>
            <a:r>
              <a:rPr lang="en-US" sz="1200" dirty="0" smtClean="0"/>
              <a:t>Install Post Fabricated Tablets</a:t>
            </a:r>
          </a:p>
          <a:p>
            <a:pPr>
              <a:buNone/>
            </a:pPr>
            <a:r>
              <a:rPr lang="en-US" sz="1200" dirty="0" smtClean="0"/>
              <a:t>Start Date: 4/11-5/11</a:t>
            </a:r>
          </a:p>
          <a:p>
            <a:pPr lvl="0">
              <a:buNone/>
            </a:pPr>
            <a:r>
              <a:rPr lang="en-US" sz="1200" u="sng" dirty="0" smtClean="0"/>
              <a:t>Contract # :</a:t>
            </a:r>
            <a:r>
              <a:rPr lang="en-US" sz="1200" dirty="0" smtClean="0"/>
              <a:t>W911S7-11-C-0006</a:t>
            </a:r>
          </a:p>
          <a:p>
            <a:pPr lvl="0">
              <a:buNone/>
            </a:pPr>
            <a:r>
              <a:rPr lang="en-US" sz="1200" dirty="0" smtClean="0"/>
              <a:t>Install Exit Signs</a:t>
            </a:r>
          </a:p>
          <a:p>
            <a:pPr lvl="0">
              <a:buNone/>
            </a:pPr>
            <a:r>
              <a:rPr lang="en-US" sz="1200" dirty="0" smtClean="0"/>
              <a:t>Start Date: 4/11-5/11</a:t>
            </a:r>
          </a:p>
          <a:p>
            <a:pPr lvl="0">
              <a:buNone/>
            </a:pPr>
            <a:r>
              <a:rPr lang="en-US" sz="1200" u="sng" dirty="0" smtClean="0"/>
              <a:t>Contract #</a:t>
            </a:r>
            <a:r>
              <a:rPr lang="en-US" sz="1200" dirty="0" smtClean="0"/>
              <a:t>: W91278-11-D-0013</a:t>
            </a:r>
          </a:p>
          <a:p>
            <a:pPr lvl="0">
              <a:buNone/>
            </a:pPr>
            <a:r>
              <a:rPr lang="en-US" sz="1200" dirty="0" smtClean="0"/>
              <a:t>Clearing and Grubbing</a:t>
            </a:r>
          </a:p>
          <a:p>
            <a:pPr lvl="0">
              <a:buNone/>
            </a:pPr>
            <a:r>
              <a:rPr lang="en-US" sz="1200" dirty="0" smtClean="0"/>
              <a:t>Start Date: 4/11-2/12</a:t>
            </a:r>
          </a:p>
          <a:p>
            <a:pPr lvl="0">
              <a:buNone/>
            </a:pPr>
            <a:r>
              <a:rPr lang="en-US" sz="1200" u="sng" dirty="0" smtClean="0"/>
              <a:t>Contract #</a:t>
            </a:r>
            <a:r>
              <a:rPr lang="en-US" sz="1200" dirty="0" smtClean="0"/>
              <a:t>: C-11-19565</a:t>
            </a:r>
          </a:p>
          <a:p>
            <a:pPr lvl="0">
              <a:buNone/>
            </a:pPr>
            <a:r>
              <a:rPr lang="en-US" sz="1200" dirty="0" smtClean="0"/>
              <a:t>Clearing and Grubbing</a:t>
            </a:r>
          </a:p>
          <a:p>
            <a:pPr lvl="0">
              <a:buNone/>
            </a:pPr>
            <a:r>
              <a:rPr lang="en-US" sz="1200" dirty="0" smtClean="0"/>
              <a:t>Start Date: 10/11-2/12</a:t>
            </a:r>
          </a:p>
          <a:p>
            <a:pPr>
              <a:buNone/>
            </a:pPr>
            <a:endParaRPr lang="en-US" sz="1200" dirty="0" smtClean="0"/>
          </a:p>
          <a:p>
            <a:pPr>
              <a:buNone/>
            </a:pPr>
            <a:endParaRPr lang="en-US" sz="1200" dirty="0"/>
          </a:p>
        </p:txBody>
      </p:sp>
      <p:pic>
        <p:nvPicPr>
          <p:cNvPr id="5" name="Picture 3" descr="truckla2[1] Letter Head"/>
          <p:cNvPicPr>
            <a:picLocks noChangeAspect="1" noChangeArrowheads="1"/>
          </p:cNvPicPr>
          <p:nvPr/>
        </p:nvPicPr>
        <p:blipFill>
          <a:blip r:embed="rId3" cstate="print"/>
          <a:srcRect/>
          <a:stretch>
            <a:fillRect/>
          </a:stretch>
        </p:blipFill>
        <p:spPr bwMode="auto">
          <a:xfrm>
            <a:off x="1828800" y="228600"/>
            <a:ext cx="4953000" cy="609600"/>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6350" stA="50000" endA="275" endPos="40000" dist="101600" dir="5400000" sy="-100000" algn="bl" rotWithShape="0"/>
          </a:effectLst>
        </p:spPr>
        <p:style>
          <a:lnRef idx="0">
            <a:scrgbClr r="0" g="0" b="0"/>
          </a:lnRef>
          <a:fillRef idx="1002">
            <a:schemeClr val="dk2"/>
          </a:fillRef>
          <a:effectRef idx="0">
            <a:scrgbClr r="0" g="0" b="0"/>
          </a:effectRef>
          <a:fontRef idx="major"/>
        </p:style>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b="1" dirty="0" smtClean="0">
                <a:ln>
                  <a:prstDash val="solid"/>
                </a:ln>
                <a:effectLst>
                  <a:outerShdw blurRad="88000" dist="50800" dir="5040000" algn="tl">
                    <a:schemeClr val="accent4">
                      <a:tint val="80000"/>
                      <a:satMod val="250000"/>
                      <a:alpha val="45000"/>
                    </a:schemeClr>
                  </a:outerShdw>
                </a:effectLst>
              </a:rPr>
              <a:t>CAPABILITIES</a:t>
            </a:r>
            <a:endParaRPr lang="en-US" b="1" dirty="0">
              <a:ln>
                <a:prstDash val="solid"/>
              </a:ln>
              <a:effectLst>
                <a:outerShdw blurRad="88000" dist="50800" dir="5040000" algn="tl">
                  <a:schemeClr val="accent4">
                    <a:tint val="80000"/>
                    <a:satMod val="250000"/>
                    <a:alpha val="45000"/>
                  </a:schemeClr>
                </a:outerShdw>
              </a:effectLst>
            </a:endParaRPr>
          </a:p>
        </p:txBody>
      </p:sp>
      <p:sp>
        <p:nvSpPr>
          <p:cNvPr id="4" name="Content Placeholder 3"/>
          <p:cNvSpPr>
            <a:spLocks noGrp="1"/>
          </p:cNvSpPr>
          <p:nvPr>
            <p:ph idx="1"/>
          </p:nvPr>
        </p:nvSpPr>
        <p:spPr/>
        <p:txBody>
          <a:bodyPr>
            <a:normAutofit fontScale="25000" lnSpcReduction="20000"/>
          </a:bodyPr>
          <a:lstStyle/>
          <a:p>
            <a:pPr marL="633222" indent="-514350">
              <a:buNone/>
            </a:pPr>
            <a:r>
              <a:rPr lang="en-US" sz="6400" b="1" dirty="0" smtClean="0"/>
              <a:t>Truckla Services is a minority-owned, small business that specializes in construction and services. </a:t>
            </a:r>
            <a:endParaRPr lang="en-US" sz="6400" dirty="0" smtClean="0"/>
          </a:p>
          <a:p>
            <a:pPr marL="633222" indent="-514350">
              <a:buNone/>
            </a:pPr>
            <a:r>
              <a:rPr lang="en-US" sz="6400" dirty="0" smtClean="0"/>
              <a:t>	</a:t>
            </a:r>
          </a:p>
          <a:p>
            <a:pPr marL="633222" indent="-514350"/>
            <a:r>
              <a:rPr lang="en-US" sz="6400" dirty="0" smtClean="0"/>
              <a:t>	From inception, Truckla Services, Incorporated has expanded our capabilities and grown in size and responsibilities.  We have increased our management strengths and technical capabilities through careful recruitment and assignment in areas of expertise.  With our forward looking company goals and attention to detail, we have grown from a very small business to a reputable business providing solutions to various government solicitations both as a prime contractor and as </a:t>
            </a:r>
            <a:r>
              <a:rPr lang="en-US" sz="6400" smtClean="0"/>
              <a:t>a </a:t>
            </a:r>
            <a:r>
              <a:rPr lang="en-US" sz="6400" smtClean="0"/>
              <a:t>subcontractor.</a:t>
            </a:r>
            <a:endParaRPr lang="en-US" sz="6400" dirty="0" smtClean="0"/>
          </a:p>
          <a:p>
            <a:pPr marL="633222" indent="-514350">
              <a:buNone/>
            </a:pPr>
            <a:r>
              <a:rPr lang="en-US" sz="6400" dirty="0" smtClean="0"/>
              <a:t> </a:t>
            </a:r>
          </a:p>
          <a:p>
            <a:pPr marL="633222" indent="-514350"/>
            <a:r>
              <a:rPr lang="en-US" sz="6400" dirty="0" smtClean="0"/>
              <a:t>	Our progression has taken us on an amazing journey with the Department of Interior, the U. S. Army Corps of Engineers, the State of Mississippi Soil and Water Conservation Service, the Katrina Disaster, and the Federal Emergency Management Agency, and the Department of Homeland Security.  We have grown from logistics transportation to erecting the largest metal building in the history of the Federal Emergency Management Agency.</a:t>
            </a:r>
          </a:p>
          <a:p>
            <a:pPr marL="633222" indent="-514350">
              <a:buNone/>
            </a:pPr>
            <a:r>
              <a:rPr lang="en-US" sz="6400" dirty="0" smtClean="0"/>
              <a:t> </a:t>
            </a:r>
          </a:p>
          <a:p>
            <a:pPr marL="633222" indent="-514350">
              <a:buNone/>
            </a:pPr>
            <a:r>
              <a:rPr lang="en-US" sz="5500" dirty="0" smtClean="0"/>
              <a:t> </a:t>
            </a:r>
          </a:p>
          <a:p>
            <a:pPr marL="633222" indent="-514350">
              <a:buNone/>
            </a:pPr>
            <a:r>
              <a:rPr lang="en-US" dirty="0" smtClean="0"/>
              <a:t>	</a:t>
            </a:r>
            <a:endParaRPr 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dirty="0" smtClean="0"/>
              <a:t>Other Contracts</a:t>
            </a:r>
            <a:endParaRPr lang="en-US" dirty="0"/>
          </a:p>
        </p:txBody>
      </p:sp>
      <p:sp>
        <p:nvSpPr>
          <p:cNvPr id="3" name="Content Placeholder 2"/>
          <p:cNvSpPr>
            <a:spLocks noGrp="1"/>
          </p:cNvSpPr>
          <p:nvPr>
            <p:ph sz="half" idx="1"/>
          </p:nvPr>
        </p:nvSpPr>
        <p:spPr/>
        <p:txBody>
          <a:bodyPr>
            <a:normAutofit/>
          </a:bodyPr>
          <a:lstStyle/>
          <a:p>
            <a:pPr lvl="0">
              <a:buNone/>
              <a:defRPr/>
            </a:pPr>
            <a:r>
              <a:rPr lang="en-US" sz="1200" u="sng" dirty="0" smtClean="0"/>
              <a:t>Contract #</a:t>
            </a:r>
            <a:r>
              <a:rPr lang="en-US" sz="1200" dirty="0" smtClean="0"/>
              <a:t> P12PC00185</a:t>
            </a:r>
          </a:p>
          <a:p>
            <a:pPr lvl="0">
              <a:buNone/>
              <a:defRPr/>
            </a:pPr>
            <a:r>
              <a:rPr lang="en-US" sz="1200" dirty="0" smtClean="0"/>
              <a:t>Solar Parking Lights</a:t>
            </a:r>
          </a:p>
          <a:p>
            <a:pPr lvl="0">
              <a:buNone/>
              <a:defRPr/>
            </a:pPr>
            <a:r>
              <a:rPr lang="en-US" sz="1200" dirty="0" smtClean="0"/>
              <a:t>Start Date: 4/2012-5/2012</a:t>
            </a:r>
          </a:p>
          <a:p>
            <a:pPr lvl="0">
              <a:buNone/>
              <a:defRPr/>
            </a:pPr>
            <a:r>
              <a:rPr lang="en-US" sz="1200" u="sng" dirty="0" smtClean="0"/>
              <a:t>Contract #</a:t>
            </a:r>
            <a:r>
              <a:rPr lang="en-US" sz="1200" dirty="0" smtClean="0"/>
              <a:t> Robin way Street (Work Order #7)</a:t>
            </a:r>
          </a:p>
          <a:p>
            <a:pPr lvl="0">
              <a:buNone/>
              <a:defRPr/>
            </a:pPr>
            <a:r>
              <a:rPr lang="en-US" sz="1200" dirty="0" smtClean="0"/>
              <a:t>Drainage Improvement</a:t>
            </a:r>
          </a:p>
          <a:p>
            <a:pPr lvl="0">
              <a:buNone/>
              <a:defRPr/>
            </a:pPr>
            <a:r>
              <a:rPr lang="en-US" sz="1200" dirty="0" smtClean="0"/>
              <a:t>Start Date: 4/2012-5/2012</a:t>
            </a:r>
          </a:p>
          <a:p>
            <a:pPr>
              <a:buNone/>
              <a:defRPr/>
            </a:pPr>
            <a:endParaRPr lang="en-US" sz="1200" dirty="0" smtClean="0"/>
          </a:p>
          <a:p>
            <a:pPr lvl="0">
              <a:buNone/>
              <a:defRPr/>
            </a:pPr>
            <a:endParaRPr lang="en-US" sz="1200" dirty="0" smtClean="0"/>
          </a:p>
          <a:p>
            <a:pPr>
              <a:buNone/>
              <a:defRPr/>
            </a:pPr>
            <a:endParaRPr lang="en-US" sz="1200" dirty="0" smtClean="0"/>
          </a:p>
          <a:p>
            <a:pPr lvl="0">
              <a:buNone/>
              <a:defRPr/>
            </a:pPr>
            <a:endParaRPr lang="en-US" sz="1200" dirty="0"/>
          </a:p>
        </p:txBody>
      </p:sp>
      <p:sp>
        <p:nvSpPr>
          <p:cNvPr id="4" name="Content Placeholder 3"/>
          <p:cNvSpPr>
            <a:spLocks noGrp="1"/>
          </p:cNvSpPr>
          <p:nvPr>
            <p:ph sz="half" idx="2"/>
          </p:nvPr>
        </p:nvSpPr>
        <p:spPr/>
        <p:txBody>
          <a:bodyPr>
            <a:normAutofit/>
          </a:bodyPr>
          <a:lstStyle/>
          <a:p>
            <a:pPr lvl="0">
              <a:buNone/>
            </a:pPr>
            <a:endParaRPr lang="en-US" sz="1200" dirty="0" smtClean="0"/>
          </a:p>
          <a:p>
            <a:pPr>
              <a:buNone/>
            </a:pPr>
            <a:endParaRPr lang="en-US" sz="1200" dirty="0" smtClean="0"/>
          </a:p>
          <a:p>
            <a:pPr>
              <a:buNone/>
            </a:pPr>
            <a:endParaRPr lang="en-US" sz="1200" dirty="0"/>
          </a:p>
        </p:txBody>
      </p:sp>
      <p:pic>
        <p:nvPicPr>
          <p:cNvPr id="5" name="Picture 3" descr="truckla2[1] Letter Head"/>
          <p:cNvPicPr>
            <a:picLocks noChangeAspect="1" noChangeArrowheads="1"/>
          </p:cNvPicPr>
          <p:nvPr/>
        </p:nvPicPr>
        <p:blipFill>
          <a:blip r:embed="rId3" cstate="print"/>
          <a:srcRect/>
          <a:stretch>
            <a:fillRect/>
          </a:stretch>
        </p:blipFill>
        <p:spPr bwMode="auto">
          <a:xfrm>
            <a:off x="1828800" y="228600"/>
            <a:ext cx="4953000" cy="609600"/>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6350" stA="50000" endA="275" endPos="40000" dist="101600" dir="5400000" sy="-100000" algn="bl" rotWithShape="0"/>
          </a:effectLst>
        </p:spPr>
        <p:style>
          <a:lnRef idx="0">
            <a:scrgbClr r="0" g="0" b="0"/>
          </a:lnRef>
          <a:fillRef idx="1002">
            <a:schemeClr val="dk2"/>
          </a:fillRef>
          <a:effectRef idx="0">
            <a:scrgbClr r="0" g="0" b="0"/>
          </a:effectRef>
          <a:fontRef idx="major"/>
        </p:style>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914400"/>
            <a:ext cx="1600200" cy="884238"/>
          </a:xfrm>
        </p:spPr>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l"/>
            <a:r>
              <a:rPr lang="en-US" sz="2400" b="1" dirty="0" smtClean="0">
                <a:ln>
                  <a:prstDash val="solid"/>
                </a:ln>
                <a:effectLst>
                  <a:outerShdw blurRad="88000" dist="50800" dir="5040000" algn="tl">
                    <a:schemeClr val="accent4">
                      <a:tint val="80000"/>
                      <a:satMod val="250000"/>
                      <a:alpha val="45000"/>
                    </a:schemeClr>
                  </a:outerShdw>
                </a:effectLst>
              </a:rPr>
              <a:t>…CONT</a:t>
            </a:r>
            <a:endParaRPr lang="en-US" sz="2400" b="1" dirty="0">
              <a:ln>
                <a:prstDash val="solid"/>
              </a:ln>
              <a:effectLst>
                <a:outerShdw blurRad="88000" dist="50800" dir="5040000" algn="tl">
                  <a:schemeClr val="accent4">
                    <a:tint val="80000"/>
                    <a:satMod val="250000"/>
                    <a:alpha val="45000"/>
                  </a:schemeClr>
                </a:outerShdw>
              </a:effectLst>
            </a:endParaRPr>
          </a:p>
        </p:txBody>
      </p:sp>
      <p:sp>
        <p:nvSpPr>
          <p:cNvPr id="3" name="Content Placeholder 2"/>
          <p:cNvSpPr>
            <a:spLocks noGrp="1"/>
          </p:cNvSpPr>
          <p:nvPr>
            <p:ph idx="1"/>
          </p:nvPr>
        </p:nvSpPr>
        <p:spPr/>
        <p:txBody>
          <a:bodyPr>
            <a:normAutofit fontScale="47500" lnSpcReduction="20000"/>
          </a:bodyPr>
          <a:lstStyle/>
          <a:p>
            <a:pPr>
              <a:buNone/>
            </a:pPr>
            <a:r>
              <a:rPr lang="en-US" b="1" dirty="0" smtClean="0">
                <a:latin typeface="Arial Rounded MT Bold" pitchFamily="34" charset="0"/>
              </a:rPr>
              <a:t>	We have demonstrated our expertise in the following areas:</a:t>
            </a:r>
            <a:endParaRPr lang="en-US" dirty="0" smtClean="0">
              <a:latin typeface="Arial Rounded MT Bold" pitchFamily="34" charset="0"/>
            </a:endParaRPr>
          </a:p>
          <a:p>
            <a:pPr>
              <a:buNone/>
            </a:pPr>
            <a:r>
              <a:rPr lang="en-US" dirty="0" smtClean="0"/>
              <a:t> </a:t>
            </a:r>
          </a:p>
          <a:p>
            <a:pPr lvl="0"/>
            <a:r>
              <a:rPr lang="en-US" dirty="0" smtClean="0"/>
              <a:t>Levee  Surface Restoration</a:t>
            </a:r>
          </a:p>
          <a:p>
            <a:pPr lvl="0"/>
            <a:r>
              <a:rPr lang="en-US" dirty="0" smtClean="0"/>
              <a:t>Dam Restoration</a:t>
            </a:r>
          </a:p>
          <a:p>
            <a:pPr lvl="0"/>
            <a:r>
              <a:rPr lang="en-US" dirty="0" smtClean="0"/>
              <a:t>Restoration  of statues and monuments</a:t>
            </a:r>
          </a:p>
          <a:p>
            <a:pPr lvl="0"/>
            <a:r>
              <a:rPr lang="en-US" dirty="0" smtClean="0"/>
              <a:t>Security Bollards and Cables</a:t>
            </a:r>
          </a:p>
          <a:p>
            <a:pPr lvl="0"/>
            <a:r>
              <a:rPr lang="en-US" dirty="0" smtClean="0"/>
              <a:t>Demolition of Buildings and Parking Lots</a:t>
            </a:r>
          </a:p>
          <a:p>
            <a:pPr lvl="0"/>
            <a:r>
              <a:rPr lang="en-US" dirty="0" smtClean="0"/>
              <a:t>Remodeling and Renovation of Historical Buildings</a:t>
            </a:r>
          </a:p>
          <a:p>
            <a:pPr lvl="0"/>
            <a:r>
              <a:rPr lang="en-US" dirty="0" smtClean="0"/>
              <a:t>Erosion Control</a:t>
            </a:r>
          </a:p>
          <a:p>
            <a:pPr lvl="0"/>
            <a:r>
              <a:rPr lang="en-US" dirty="0" smtClean="0"/>
              <a:t>Establishing and Building of Firebreaks</a:t>
            </a:r>
          </a:p>
          <a:p>
            <a:pPr lvl="0"/>
            <a:r>
              <a:rPr lang="en-US" dirty="0" smtClean="0"/>
              <a:t>Painting</a:t>
            </a:r>
          </a:p>
          <a:p>
            <a:pPr lvl="0"/>
            <a:r>
              <a:rPr lang="en-US" dirty="0" smtClean="0"/>
              <a:t>Drayage </a:t>
            </a:r>
          </a:p>
          <a:p>
            <a:pPr lvl="0"/>
            <a:r>
              <a:rPr lang="en-US" dirty="0" smtClean="0"/>
              <a:t>Asbestos Abatement</a:t>
            </a:r>
          </a:p>
          <a:p>
            <a:pPr lvl="0"/>
            <a:r>
              <a:rPr lang="en-US" dirty="0" smtClean="0"/>
              <a:t>Drainage Systems</a:t>
            </a:r>
          </a:p>
          <a:p>
            <a:pPr lvl="0"/>
            <a:r>
              <a:rPr lang="en-US" dirty="0" smtClean="0"/>
              <a:t>Prefabricated Building</a:t>
            </a:r>
          </a:p>
          <a:p>
            <a:pPr lvl="0"/>
            <a:r>
              <a:rPr lang="en-US" dirty="0" smtClean="0"/>
              <a:t>Electrical Systems </a:t>
            </a:r>
          </a:p>
          <a:p>
            <a:pPr lvl="0"/>
            <a:r>
              <a:rPr lang="en-US" dirty="0" smtClean="0"/>
              <a:t>Foundation Systems</a:t>
            </a:r>
          </a:p>
          <a:p>
            <a:r>
              <a:rPr lang="en-US" dirty="0" smtClean="0"/>
              <a:t> HVAC, Installation and Upgrade</a:t>
            </a:r>
          </a:p>
          <a:p>
            <a:pPr lvl="0"/>
            <a:r>
              <a:rPr lang="en-US" dirty="0" smtClean="0"/>
              <a:t>Logistics</a:t>
            </a:r>
          </a:p>
          <a:p>
            <a:pPr lvl="0"/>
            <a:r>
              <a:rPr lang="en-US" dirty="0" smtClean="0"/>
              <a:t>Armor Stone Rock Jetty Construction</a:t>
            </a:r>
          </a:p>
          <a:p>
            <a:endParaRPr lang="en-US" dirty="0"/>
          </a:p>
        </p:txBody>
      </p:sp>
      <p:pic>
        <p:nvPicPr>
          <p:cNvPr id="26625" name="Picture 1"/>
          <p:cNvPicPr>
            <a:picLocks noChangeAspect="1" noChangeArrowheads="1"/>
          </p:cNvPicPr>
          <p:nvPr/>
        </p:nvPicPr>
        <p:blipFill>
          <a:blip r:embed="rId3" cstate="print"/>
          <a:srcRect/>
          <a:stretch>
            <a:fillRect/>
          </a:stretch>
        </p:blipFill>
        <p:spPr bwMode="auto">
          <a:xfrm>
            <a:off x="5562600" y="2819400"/>
            <a:ext cx="3429000" cy="2971800"/>
          </a:xfrm>
          <a:prstGeom prst="rect">
            <a:avLst/>
          </a:prstGeom>
          <a:ln>
            <a:solidFill>
              <a:schemeClr val="tx1"/>
            </a:solidFill>
            <a:headEnd/>
            <a:tailEnd/>
          </a:ln>
        </p:spPr>
        <p:style>
          <a:lnRef idx="2">
            <a:schemeClr val="dk1"/>
          </a:lnRef>
          <a:fillRef idx="1">
            <a:schemeClr val="lt1"/>
          </a:fillRef>
          <a:effectRef idx="0">
            <a:schemeClr val="dk1"/>
          </a:effectRef>
          <a:fontRef idx="minor">
            <a:schemeClr val="dk1"/>
          </a:fontRef>
        </p:style>
      </p:pic>
      <p:sp>
        <p:nvSpPr>
          <p:cNvPr id="5" name="Rectangle 4"/>
          <p:cNvSpPr/>
          <p:nvPr/>
        </p:nvSpPr>
        <p:spPr>
          <a:xfrm>
            <a:off x="5715000" y="5943600"/>
            <a:ext cx="2659702" cy="369332"/>
          </a:xfrm>
          <a:prstGeom prst="rect">
            <a:avLst/>
          </a:prstGeom>
        </p:spPr>
        <p:txBody>
          <a:bodyPr wrap="none">
            <a:spAutoFit/>
          </a:bodyPr>
          <a:lstStyle/>
          <a:p>
            <a:r>
              <a:rPr lang="en-US" b="1" i="1" dirty="0" smtClean="0"/>
              <a:t>NRCS Franklin County</a:t>
            </a:r>
            <a:endParaRPr lang="en-US" b="1" i="1" dirty="0"/>
          </a:p>
        </p:txBody>
      </p:sp>
      <p:pic>
        <p:nvPicPr>
          <p:cNvPr id="6" name="Picture 1" descr="truckla2[1] Letter Head"/>
          <p:cNvPicPr>
            <a:picLocks noChangeAspect="1" noChangeArrowheads="1"/>
          </p:cNvPicPr>
          <p:nvPr/>
        </p:nvPicPr>
        <p:blipFill>
          <a:blip r:embed="rId4" cstate="print"/>
          <a:srcRect/>
          <a:stretch>
            <a:fillRect/>
          </a:stretch>
        </p:blipFill>
        <p:spPr bwMode="auto">
          <a:xfrm>
            <a:off x="1981200" y="0"/>
            <a:ext cx="4953000" cy="1219200"/>
          </a:xfrm>
          <a:prstGeom prst="rect">
            <a:avLst/>
          </a:prstGeom>
          <a:ln>
            <a:noFill/>
          </a:ln>
          <a:effectLst>
            <a:softEdge rad="112500"/>
          </a:effectLst>
        </p:spPr>
        <p:style>
          <a:lnRef idx="0">
            <a:scrgbClr r="0" g="0" b="0"/>
          </a:lnRef>
          <a:fillRef idx="1003">
            <a:schemeClr val="dk1"/>
          </a:fillRef>
          <a:effectRef idx="0">
            <a:scrgbClr r="0" g="0" b="0"/>
          </a:effectRef>
          <a:fontRef idx="major"/>
        </p:style>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0" y="228600"/>
            <a:ext cx="5943600" cy="1054608"/>
          </a:xfrm>
        </p:spPr>
        <p:style>
          <a:lnRef idx="0">
            <a:scrgbClr r="0" g="0" b="0"/>
          </a:lnRef>
          <a:fillRef idx="1002">
            <a:schemeClr val="dk1"/>
          </a:fillRef>
          <a:effectRef idx="0">
            <a:scrgbClr r="0" g="0" b="0"/>
          </a:effectRef>
          <a:fontRef idx="major"/>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2800" b="1" dirty="0" smtClean="0">
                <a:ln>
                  <a:prstDash val="solid"/>
                </a:ln>
                <a:solidFill>
                  <a:srgbClr val="3333CC"/>
                </a:solidFill>
                <a:effectLst>
                  <a:outerShdw blurRad="88000" dist="50800" dir="5040000" algn="tl">
                    <a:schemeClr val="accent4">
                      <a:tint val="80000"/>
                      <a:satMod val="250000"/>
                      <a:alpha val="45000"/>
                    </a:schemeClr>
                  </a:outerShdw>
                </a:effectLst>
              </a:rPr>
              <a:t>VICKSBURG MILITARY PARK</a:t>
            </a:r>
            <a:endParaRPr lang="en-US" sz="2800" b="1" dirty="0">
              <a:ln>
                <a:prstDash val="solid"/>
              </a:ln>
              <a:solidFill>
                <a:srgbClr val="3333CC"/>
              </a:solidFill>
              <a:effectLst>
                <a:outerShdw blurRad="88000" dist="50800" dir="5040000" algn="tl">
                  <a:schemeClr val="accent4">
                    <a:tint val="80000"/>
                    <a:satMod val="250000"/>
                    <a:alpha val="45000"/>
                  </a:schemeClr>
                </a:outerShdw>
              </a:effectLst>
            </a:endParaRPr>
          </a:p>
        </p:txBody>
      </p:sp>
      <p:sp>
        <p:nvSpPr>
          <p:cNvPr id="6" name="Text Placeholder 5"/>
          <p:cNvSpPr>
            <a:spLocks noGrp="1"/>
          </p:cNvSpPr>
          <p:nvPr>
            <p:ph type="body" sz="half" idx="2"/>
          </p:nvPr>
        </p:nvSpPr>
        <p:spPr>
          <a:xfrm>
            <a:off x="0" y="1447800"/>
            <a:ext cx="2895600" cy="5410200"/>
          </a:xfrm>
        </p:spPr>
        <p:txBody>
          <a:bodyPr>
            <a:normAutofit lnSpcReduction="10000"/>
          </a:bodyPr>
          <a:lstStyle/>
          <a:p>
            <a:r>
              <a:rPr lang="en-US" sz="1200" u="sng" dirty="0" smtClean="0"/>
              <a:t>Contract #</a:t>
            </a:r>
            <a:r>
              <a:rPr lang="en-US" sz="1200" dirty="0" smtClean="0"/>
              <a:t> Q5600060155</a:t>
            </a:r>
          </a:p>
          <a:p>
            <a:r>
              <a:rPr lang="en-US" sz="1200" dirty="0" smtClean="0"/>
              <a:t>Vicksburg National Military Park (WUI thinning project)</a:t>
            </a:r>
          </a:p>
          <a:p>
            <a:r>
              <a:rPr lang="en-US" sz="1200" dirty="0" smtClean="0"/>
              <a:t>11/06-03/07</a:t>
            </a:r>
          </a:p>
          <a:p>
            <a:r>
              <a:rPr lang="en-US" sz="1200" dirty="0" smtClean="0"/>
              <a:t> </a:t>
            </a:r>
            <a:r>
              <a:rPr lang="en-US" sz="1200" u="sng" dirty="0" smtClean="0"/>
              <a:t>Contract #</a:t>
            </a:r>
            <a:r>
              <a:rPr lang="en-US" sz="1200" dirty="0" smtClean="0"/>
              <a:t> Q5600060120</a:t>
            </a:r>
          </a:p>
          <a:p>
            <a:r>
              <a:rPr lang="en-US" sz="1200" dirty="0" smtClean="0"/>
              <a:t>Vicksburg National Military Park (VC electrical connection)</a:t>
            </a:r>
          </a:p>
          <a:p>
            <a:r>
              <a:rPr lang="en-US" sz="1200" dirty="0" smtClean="0"/>
              <a:t>11/06-01/07</a:t>
            </a:r>
          </a:p>
          <a:p>
            <a:r>
              <a:rPr lang="en-US" sz="1200" u="sng" dirty="0" smtClean="0"/>
              <a:t>Contract #</a:t>
            </a:r>
            <a:r>
              <a:rPr lang="en-US" sz="1200" dirty="0" smtClean="0"/>
              <a:t> Q5600040177</a:t>
            </a:r>
          </a:p>
          <a:p>
            <a:r>
              <a:rPr lang="en-US" sz="1200" dirty="0" smtClean="0"/>
              <a:t>Vicksburg National Military Park (Erosion on graveyard and Fort Hill Dr.)</a:t>
            </a:r>
          </a:p>
          <a:p>
            <a:r>
              <a:rPr lang="en-US" sz="1200" dirty="0" smtClean="0"/>
              <a:t>06/04-09/04</a:t>
            </a:r>
          </a:p>
          <a:p>
            <a:r>
              <a:rPr lang="en-US" sz="1200" u="sng" dirty="0" smtClean="0"/>
              <a:t> Contract # </a:t>
            </a:r>
            <a:r>
              <a:rPr lang="en-US" sz="1200" dirty="0" smtClean="0"/>
              <a:t>Q5600060214</a:t>
            </a:r>
          </a:p>
          <a:p>
            <a:r>
              <a:rPr lang="en-US" sz="1200" dirty="0" smtClean="0"/>
              <a:t>Vicksburg National Military Park</a:t>
            </a:r>
          </a:p>
          <a:p>
            <a:r>
              <a:rPr lang="en-US" sz="1200" dirty="0" smtClean="0"/>
              <a:t>08/06-10/06</a:t>
            </a:r>
          </a:p>
          <a:p>
            <a:r>
              <a:rPr lang="en-US" sz="1200" dirty="0" smtClean="0"/>
              <a:t>(Bollards &amp; Cables @ Fort Hill)</a:t>
            </a:r>
          </a:p>
          <a:p>
            <a:r>
              <a:rPr lang="en-US" sz="1200" u="sng" dirty="0" smtClean="0"/>
              <a:t>Contract #</a:t>
            </a:r>
            <a:r>
              <a:rPr lang="en-US" sz="1200" dirty="0" smtClean="0"/>
              <a:t> P5603080012</a:t>
            </a:r>
          </a:p>
          <a:p>
            <a:r>
              <a:rPr lang="en-US" sz="1200" dirty="0" smtClean="0"/>
              <a:t>National Park Service/Department of Interior (Removal of vegetation from Logue’s Meadow)</a:t>
            </a:r>
          </a:p>
          <a:p>
            <a:r>
              <a:rPr lang="en-US" sz="1200" dirty="0" smtClean="0"/>
              <a:t>02/08-03/08</a:t>
            </a:r>
          </a:p>
          <a:p>
            <a:r>
              <a:rPr lang="en-US" sz="1200" u="sng" dirty="0" smtClean="0"/>
              <a:t> Contract # </a:t>
            </a:r>
            <a:r>
              <a:rPr lang="en-US" dirty="0" smtClean="0"/>
              <a:t>P5603080012</a:t>
            </a:r>
            <a:endParaRPr lang="en-US" sz="1200" u="sng" dirty="0" smtClean="0"/>
          </a:p>
          <a:p>
            <a:r>
              <a:rPr lang="en-US" sz="1200" dirty="0" smtClean="0"/>
              <a:t>National Park Service/Department of Interior (Removal of vegetation from Graveyard Rd.)</a:t>
            </a:r>
          </a:p>
          <a:p>
            <a:r>
              <a:rPr lang="en-US" sz="1200" dirty="0" smtClean="0"/>
              <a:t>01/08-02/08</a:t>
            </a:r>
          </a:p>
          <a:p>
            <a:endParaRPr lang="en-US" dirty="0" smtClean="0"/>
          </a:p>
          <a:p>
            <a:endParaRPr lang="en-US" dirty="0" smtClean="0"/>
          </a:p>
          <a:p>
            <a:endParaRPr lang="en-US" dirty="0" smtClean="0"/>
          </a:p>
          <a:p>
            <a:endParaRPr lang="en-US" dirty="0"/>
          </a:p>
        </p:txBody>
      </p:sp>
      <p:sp>
        <p:nvSpPr>
          <p:cNvPr id="7" name="TextBox 6"/>
          <p:cNvSpPr txBox="1"/>
          <p:nvPr/>
        </p:nvSpPr>
        <p:spPr>
          <a:xfrm>
            <a:off x="2971800" y="228600"/>
            <a:ext cx="5715000" cy="369332"/>
          </a:xfrm>
          <a:prstGeom prst="rect">
            <a:avLst/>
          </a:prstGeom>
          <a:noFill/>
        </p:spPr>
        <p:txBody>
          <a:bodyPr wrap="square" rtlCol="0">
            <a:spAutoFit/>
          </a:bodyPr>
          <a:lstStyle/>
          <a:p>
            <a:r>
              <a:rPr lang="en-US" b="1" dirty="0" smtClean="0"/>
              <a:t>VICKSBURG MILITARY PARK</a:t>
            </a:r>
            <a:endParaRPr lang="en-US" b="1" dirty="0"/>
          </a:p>
        </p:txBody>
      </p:sp>
      <p:pic>
        <p:nvPicPr>
          <p:cNvPr id="13" name="Picture 1" descr="truckla2[1] Letter Head"/>
          <p:cNvPicPr>
            <a:picLocks noChangeAspect="1" noChangeArrowheads="1"/>
          </p:cNvPicPr>
          <p:nvPr/>
        </p:nvPicPr>
        <p:blipFill>
          <a:blip r:embed="rId3" cstate="print"/>
          <a:srcRect/>
          <a:stretch>
            <a:fillRect/>
          </a:stretch>
        </p:blipFill>
        <p:spPr bwMode="auto">
          <a:xfrm>
            <a:off x="228600" y="228600"/>
            <a:ext cx="2438400" cy="1083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1003">
            <a:schemeClr val="dk1"/>
          </a:fillRef>
          <a:effectRef idx="0">
            <a:scrgbClr r="0" g="0" b="0"/>
          </a:effectRef>
          <a:fontRef idx="major"/>
        </p:style>
      </p:pic>
      <p:pic>
        <p:nvPicPr>
          <p:cNvPr id="2050" name="Picture 2" descr="C:\Documents and Settings\judy\My Documents\My Pictures\Picture\National Park Information\Moument Pic\MVC-0075R.JPG"/>
          <p:cNvPicPr>
            <a:picLocks noChangeAspect="1" noChangeArrowheads="1"/>
          </p:cNvPicPr>
          <p:nvPr/>
        </p:nvPicPr>
        <p:blipFill>
          <a:blip r:embed="rId4" cstate="print"/>
          <a:srcRect/>
          <a:stretch>
            <a:fillRect/>
          </a:stretch>
        </p:blipFill>
        <p:spPr bwMode="auto">
          <a:xfrm>
            <a:off x="5943600" y="4343400"/>
            <a:ext cx="2667000" cy="1666605"/>
          </a:xfrm>
          <a:prstGeom prst="roundRect">
            <a:avLst>
              <a:gd name="adj" fmla="val 4167"/>
            </a:avLst>
          </a:prstGeom>
          <a:solidFill>
            <a:srgbClr val="FFFFFF"/>
          </a:solidFill>
          <a:ln w="1905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051" name="Picture 3" descr="C:\Documents and Settings\judy\My Documents\My Pictures\Picture\National Park Information\Moument Pic\MVC-117S.JPG"/>
          <p:cNvPicPr>
            <a:picLocks noChangeAspect="1" noChangeArrowheads="1"/>
          </p:cNvPicPr>
          <p:nvPr/>
        </p:nvPicPr>
        <p:blipFill>
          <a:blip r:embed="rId5" cstate="print"/>
          <a:srcRect/>
          <a:stretch>
            <a:fillRect/>
          </a:stretch>
        </p:blipFill>
        <p:spPr bwMode="auto">
          <a:xfrm>
            <a:off x="5943600" y="2286000"/>
            <a:ext cx="2667000" cy="1676400"/>
          </a:xfrm>
          <a:prstGeom prst="roundRect">
            <a:avLst>
              <a:gd name="adj" fmla="val 4167"/>
            </a:avLst>
          </a:prstGeom>
          <a:solidFill>
            <a:srgbClr val="FFFFFF"/>
          </a:solidFill>
          <a:ln w="1905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8" name="Picture 17" descr="BUSTRE~3.JPG"/>
          <p:cNvPicPr/>
          <p:nvPr/>
        </p:nvPicPr>
        <p:blipFill>
          <a:blip r:embed="rId6" cstate="print"/>
          <a:srcRect/>
          <a:stretch>
            <a:fillRect/>
          </a:stretch>
        </p:blipFill>
        <p:spPr bwMode="auto">
          <a:xfrm>
            <a:off x="3200400" y="2286000"/>
            <a:ext cx="2438400" cy="1676400"/>
          </a:xfrm>
          <a:prstGeom prst="roundRect">
            <a:avLst>
              <a:gd name="adj" fmla="val 4167"/>
            </a:avLst>
          </a:prstGeom>
          <a:solidFill>
            <a:srgbClr val="FFFFFF"/>
          </a:solidFill>
          <a:ln w="1905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pic>
      <p:pic>
        <p:nvPicPr>
          <p:cNvPr id="20" name="Picture 4" descr="C:\Documents and Settings\judy\My Documents\My Pictures\Picture\National Park Information\Moument Pic\MVC-168S.JPG"/>
          <p:cNvPicPr>
            <a:picLocks noChangeAspect="1" noChangeArrowheads="1"/>
          </p:cNvPicPr>
          <p:nvPr/>
        </p:nvPicPr>
        <p:blipFill>
          <a:blip r:embed="rId7" cstate="print"/>
          <a:srcRect/>
          <a:stretch>
            <a:fillRect/>
          </a:stretch>
        </p:blipFill>
        <p:spPr bwMode="auto">
          <a:xfrm>
            <a:off x="3200400" y="4343400"/>
            <a:ext cx="2438400" cy="1676400"/>
          </a:xfrm>
          <a:prstGeom prst="roundRect">
            <a:avLst>
              <a:gd name="adj" fmla="val 4167"/>
            </a:avLst>
          </a:prstGeom>
          <a:solidFill>
            <a:srgbClr val="FFFFFF"/>
          </a:solidFill>
          <a:ln w="1905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0" y="228600"/>
            <a:ext cx="5943600" cy="1054608"/>
          </a:xfrm>
        </p:spPr>
        <p:style>
          <a:lnRef idx="0">
            <a:scrgbClr r="0" g="0" b="0"/>
          </a:lnRef>
          <a:fillRef idx="1002">
            <a:schemeClr val="dk1"/>
          </a:fillRef>
          <a:effectRef idx="0">
            <a:scrgbClr r="0" g="0" b="0"/>
          </a:effectRef>
          <a:fontRef idx="major"/>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2800" b="1" dirty="0" smtClean="0">
                <a:ln>
                  <a:prstDash val="solid"/>
                </a:ln>
                <a:solidFill>
                  <a:srgbClr val="3333CC"/>
                </a:solidFill>
                <a:effectLst>
                  <a:outerShdw blurRad="88000" dist="50800" dir="5040000" algn="tl">
                    <a:schemeClr val="accent4">
                      <a:tint val="80000"/>
                      <a:satMod val="250000"/>
                      <a:alpha val="45000"/>
                    </a:schemeClr>
                  </a:outerShdw>
                </a:effectLst>
              </a:rPr>
              <a:t>VICKSBURG MILITARY PARK</a:t>
            </a:r>
            <a:endParaRPr lang="en-US" sz="2800" b="1" dirty="0">
              <a:ln>
                <a:prstDash val="solid"/>
              </a:ln>
              <a:solidFill>
                <a:srgbClr val="3333CC"/>
              </a:solidFill>
              <a:effectLst>
                <a:outerShdw blurRad="88000" dist="50800" dir="5040000" algn="tl">
                  <a:schemeClr val="accent4">
                    <a:tint val="80000"/>
                    <a:satMod val="250000"/>
                    <a:alpha val="45000"/>
                  </a:schemeClr>
                </a:outerShdw>
              </a:effectLst>
            </a:endParaRPr>
          </a:p>
        </p:txBody>
      </p:sp>
      <p:sp>
        <p:nvSpPr>
          <p:cNvPr id="6" name="Text Placeholder 5"/>
          <p:cNvSpPr>
            <a:spLocks noGrp="1"/>
          </p:cNvSpPr>
          <p:nvPr>
            <p:ph type="body" sz="half" idx="2"/>
          </p:nvPr>
        </p:nvSpPr>
        <p:spPr>
          <a:xfrm>
            <a:off x="0" y="2590800"/>
            <a:ext cx="2895600" cy="3352800"/>
          </a:xfrm>
        </p:spPr>
        <p:txBody>
          <a:bodyPr>
            <a:normAutofit/>
          </a:bodyPr>
          <a:lstStyle/>
          <a:p>
            <a:r>
              <a:rPr lang="en-US" sz="1200" u="sng" dirty="0" smtClean="0"/>
              <a:t> Contract # </a:t>
            </a:r>
            <a:r>
              <a:rPr lang="en-US" sz="1200" dirty="0" smtClean="0"/>
              <a:t>Q5600060214</a:t>
            </a:r>
          </a:p>
          <a:p>
            <a:r>
              <a:rPr lang="en-US" sz="1200" dirty="0" smtClean="0"/>
              <a:t>Vicksburg National Military Park</a:t>
            </a:r>
          </a:p>
          <a:p>
            <a:r>
              <a:rPr lang="en-US" sz="1200" dirty="0" smtClean="0"/>
              <a:t>08/06-10/06</a:t>
            </a:r>
          </a:p>
          <a:p>
            <a:r>
              <a:rPr lang="en-US" sz="1200" dirty="0" smtClean="0"/>
              <a:t>(Place Bollards &amp; Cables @ Fort Hill)</a:t>
            </a:r>
          </a:p>
          <a:p>
            <a:endParaRPr lang="en-US" sz="1200" dirty="0" smtClean="0"/>
          </a:p>
          <a:p>
            <a:endParaRPr lang="en-US" dirty="0" smtClean="0"/>
          </a:p>
          <a:p>
            <a:endParaRPr lang="en-US" dirty="0" smtClean="0"/>
          </a:p>
          <a:p>
            <a:endParaRPr lang="en-US" dirty="0" smtClean="0"/>
          </a:p>
          <a:p>
            <a:endParaRPr lang="en-US" dirty="0"/>
          </a:p>
        </p:txBody>
      </p:sp>
      <p:pic>
        <p:nvPicPr>
          <p:cNvPr id="13" name="Picture 1" descr="truckla2[1] Letter Head"/>
          <p:cNvPicPr>
            <a:picLocks noChangeAspect="1" noChangeArrowheads="1"/>
          </p:cNvPicPr>
          <p:nvPr/>
        </p:nvPicPr>
        <p:blipFill>
          <a:blip r:embed="rId3" cstate="print"/>
          <a:srcRect/>
          <a:stretch>
            <a:fillRect/>
          </a:stretch>
        </p:blipFill>
        <p:spPr bwMode="auto">
          <a:xfrm>
            <a:off x="228600" y="228600"/>
            <a:ext cx="2438400" cy="1083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1003">
            <a:schemeClr val="dk1"/>
          </a:fillRef>
          <a:effectRef idx="0">
            <a:scrgbClr r="0" g="0" b="0"/>
          </a:effectRef>
          <a:fontRef idx="major"/>
        </p:style>
      </p:pic>
      <p:pic>
        <p:nvPicPr>
          <p:cNvPr id="1026" name="Picture 2" descr="F:\Contract Pictures\Security Fence on Fort Hill\MVC-024S.JPG"/>
          <p:cNvPicPr>
            <a:picLocks noChangeAspect="1" noChangeArrowheads="1"/>
          </p:cNvPicPr>
          <p:nvPr/>
        </p:nvPicPr>
        <p:blipFill>
          <a:blip r:embed="rId4" cstate="print"/>
          <a:srcRect/>
          <a:stretch>
            <a:fillRect/>
          </a:stretch>
        </p:blipFill>
        <p:spPr bwMode="auto">
          <a:xfrm>
            <a:off x="6019800" y="1828800"/>
            <a:ext cx="2743200" cy="1981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descr="F:\Contract Pictures\Security Fence on Fort Hill\MVC-030S.JPG"/>
          <p:cNvPicPr>
            <a:picLocks noChangeAspect="1" noChangeArrowheads="1"/>
          </p:cNvPicPr>
          <p:nvPr/>
        </p:nvPicPr>
        <p:blipFill>
          <a:blip r:embed="rId5" cstate="print"/>
          <a:srcRect/>
          <a:stretch>
            <a:fillRect/>
          </a:stretch>
        </p:blipFill>
        <p:spPr bwMode="auto">
          <a:xfrm>
            <a:off x="6019800" y="4191000"/>
            <a:ext cx="2743200" cy="1981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descr="F:\Contract Pictures\Security Fence on Fort Hill\MVC-036S.JPG"/>
          <p:cNvPicPr>
            <a:picLocks noChangeAspect="1" noChangeArrowheads="1"/>
          </p:cNvPicPr>
          <p:nvPr/>
        </p:nvPicPr>
        <p:blipFill>
          <a:blip r:embed="rId6" cstate="print"/>
          <a:srcRect/>
          <a:stretch>
            <a:fillRect/>
          </a:stretch>
        </p:blipFill>
        <p:spPr bwMode="auto">
          <a:xfrm>
            <a:off x="2895600" y="4114800"/>
            <a:ext cx="2743200" cy="203358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029" name="Picture 5" descr="F:\Contract Pictures\Security Fence on Fort Hill\MVC-025S.JPG"/>
          <p:cNvPicPr>
            <a:picLocks noChangeAspect="1" noChangeArrowheads="1"/>
          </p:cNvPicPr>
          <p:nvPr/>
        </p:nvPicPr>
        <p:blipFill>
          <a:blip r:embed="rId7" cstate="print"/>
          <a:srcRect/>
          <a:stretch>
            <a:fillRect/>
          </a:stretch>
        </p:blipFill>
        <p:spPr bwMode="auto">
          <a:xfrm>
            <a:off x="2895600" y="1828800"/>
            <a:ext cx="2743200" cy="1981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0" y="228600"/>
            <a:ext cx="5943600" cy="1054608"/>
          </a:xfrm>
        </p:spPr>
        <p:style>
          <a:lnRef idx="0">
            <a:scrgbClr r="0" g="0" b="0"/>
          </a:lnRef>
          <a:fillRef idx="1002">
            <a:schemeClr val="dk1"/>
          </a:fillRef>
          <a:effectRef idx="0">
            <a:scrgbClr r="0" g="0" b="0"/>
          </a:effectRef>
          <a:fontRef idx="major"/>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2800" b="1" dirty="0" smtClean="0">
                <a:ln>
                  <a:prstDash val="solid"/>
                </a:ln>
                <a:solidFill>
                  <a:srgbClr val="3333CC"/>
                </a:solidFill>
                <a:effectLst>
                  <a:outerShdw blurRad="88000" dist="50800" dir="5040000" algn="tl">
                    <a:schemeClr val="accent4">
                      <a:tint val="80000"/>
                      <a:satMod val="250000"/>
                      <a:alpha val="45000"/>
                    </a:schemeClr>
                  </a:outerShdw>
                </a:effectLst>
              </a:rPr>
              <a:t>VICKSBURG MILITARY PARK</a:t>
            </a:r>
            <a:endParaRPr lang="en-US" sz="2800" b="1" dirty="0">
              <a:ln>
                <a:prstDash val="solid"/>
              </a:ln>
              <a:solidFill>
                <a:srgbClr val="3333CC"/>
              </a:solidFill>
              <a:effectLst>
                <a:outerShdw blurRad="88000" dist="50800" dir="5040000" algn="tl">
                  <a:schemeClr val="accent4">
                    <a:tint val="80000"/>
                    <a:satMod val="250000"/>
                    <a:alpha val="45000"/>
                  </a:schemeClr>
                </a:outerShdw>
              </a:effectLst>
            </a:endParaRPr>
          </a:p>
        </p:txBody>
      </p:sp>
      <p:sp>
        <p:nvSpPr>
          <p:cNvPr id="6" name="Text Placeholder 5"/>
          <p:cNvSpPr>
            <a:spLocks noGrp="1"/>
          </p:cNvSpPr>
          <p:nvPr>
            <p:ph type="body" sz="half" idx="2"/>
          </p:nvPr>
        </p:nvSpPr>
        <p:spPr>
          <a:xfrm>
            <a:off x="152400" y="2667000"/>
            <a:ext cx="8305800" cy="3276600"/>
          </a:xfrm>
        </p:spPr>
        <p:txBody>
          <a:bodyPr>
            <a:normAutofit/>
          </a:bodyPr>
          <a:lstStyle/>
          <a:p>
            <a:r>
              <a:rPr lang="en-US" sz="1200" u="sng" dirty="0" smtClean="0"/>
              <a:t> Contract # </a:t>
            </a:r>
            <a:r>
              <a:rPr lang="en-US" sz="1200" dirty="0" smtClean="0"/>
              <a:t>P12PC00185</a:t>
            </a:r>
          </a:p>
          <a:p>
            <a:r>
              <a:rPr lang="en-US" sz="1200" dirty="0" smtClean="0"/>
              <a:t>Vicksburg National Military Park</a:t>
            </a:r>
          </a:p>
          <a:p>
            <a:r>
              <a:rPr lang="en-US" sz="1200" dirty="0" smtClean="0"/>
              <a:t>4/12-5/12</a:t>
            </a:r>
          </a:p>
          <a:p>
            <a:r>
              <a:rPr lang="en-US" sz="1200" dirty="0" smtClean="0"/>
              <a:t>(Installation of Bollards and Solar</a:t>
            </a:r>
          </a:p>
          <a:p>
            <a:r>
              <a:rPr lang="en-US" dirty="0" smtClean="0"/>
              <a:t>Parking lot Lights/Poles</a:t>
            </a:r>
            <a:r>
              <a:rPr lang="en-US" sz="1200" dirty="0" smtClean="0"/>
              <a:t>)</a:t>
            </a:r>
          </a:p>
          <a:p>
            <a:endParaRPr lang="en-US" dirty="0" smtClean="0"/>
          </a:p>
          <a:p>
            <a:endParaRPr lang="en-US" sz="1200" dirty="0" smtClean="0"/>
          </a:p>
          <a:p>
            <a:r>
              <a:rPr lang="en-IN" b="1" dirty="0" smtClean="0"/>
              <a:t>“Go Green”</a:t>
            </a:r>
            <a:endParaRPr lang="en-US" dirty="0" smtClean="0"/>
          </a:p>
          <a:p>
            <a:r>
              <a:rPr lang="en-IN" b="1" dirty="0" smtClean="0"/>
              <a:t> </a:t>
            </a:r>
            <a:r>
              <a:rPr lang="en-IN" dirty="0" smtClean="0"/>
              <a:t>Solar parking lot lights are eco friendly, require no maintenance</a:t>
            </a:r>
            <a:endParaRPr lang="en-US" dirty="0" smtClean="0"/>
          </a:p>
          <a:p>
            <a:r>
              <a:rPr lang="en-IN" dirty="0" smtClean="0"/>
              <a:t> and are long lasting. Also, they are economical, hassle </a:t>
            </a:r>
            <a:endParaRPr lang="en-US" dirty="0" smtClean="0"/>
          </a:p>
          <a:p>
            <a:r>
              <a:rPr lang="en-IN" dirty="0" smtClean="0"/>
              <a:t> free, and the bulbs do not need changing. The sun is the only energy </a:t>
            </a:r>
            <a:endParaRPr lang="en-US" dirty="0" smtClean="0"/>
          </a:p>
          <a:p>
            <a:r>
              <a:rPr lang="en-IN" dirty="0" smtClean="0"/>
              <a:t> required and it’s free.</a:t>
            </a:r>
            <a:endParaRPr lang="en-US" dirty="0" smtClean="0"/>
          </a:p>
          <a:p>
            <a:r>
              <a:rPr lang="en-US" sz="1200" dirty="0" smtClean="0"/>
              <a:t>  </a:t>
            </a:r>
          </a:p>
          <a:p>
            <a:endParaRPr lang="en-US" dirty="0" smtClean="0"/>
          </a:p>
          <a:p>
            <a:endParaRPr lang="en-US" sz="1200" dirty="0" smtClean="0"/>
          </a:p>
          <a:p>
            <a:endParaRPr lang="en-US" sz="1200" dirty="0" smtClean="0"/>
          </a:p>
          <a:p>
            <a:endParaRPr lang="en-US" dirty="0" smtClean="0"/>
          </a:p>
          <a:p>
            <a:endParaRPr lang="en-US" dirty="0" smtClean="0"/>
          </a:p>
          <a:p>
            <a:endParaRPr lang="en-US" dirty="0" smtClean="0"/>
          </a:p>
          <a:p>
            <a:endParaRPr lang="en-US" dirty="0"/>
          </a:p>
        </p:txBody>
      </p:sp>
      <p:pic>
        <p:nvPicPr>
          <p:cNvPr id="13" name="Picture 1" descr="truckla2[1] Letter Head"/>
          <p:cNvPicPr>
            <a:picLocks noChangeAspect="1" noChangeArrowheads="1"/>
          </p:cNvPicPr>
          <p:nvPr/>
        </p:nvPicPr>
        <p:blipFill>
          <a:blip r:embed="rId3" cstate="print"/>
          <a:srcRect/>
          <a:stretch>
            <a:fillRect/>
          </a:stretch>
        </p:blipFill>
        <p:spPr bwMode="auto">
          <a:xfrm>
            <a:off x="228600" y="228600"/>
            <a:ext cx="2438400" cy="1083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1003">
            <a:schemeClr val="dk1"/>
          </a:fillRef>
          <a:effectRef idx="0">
            <a:scrgbClr r="0" g="0" b="0"/>
          </a:effectRef>
          <a:fontRef idx="major"/>
        </p:style>
      </p:pic>
      <p:pic>
        <p:nvPicPr>
          <p:cNvPr id="9" name="Image.jpg"/>
          <p:cNvPicPr/>
          <p:nvPr/>
        </p:nvPicPr>
        <p:blipFill>
          <a:blip r:embed="rId4" cstate="print"/>
          <a:stretch>
            <a:fillRect/>
          </a:stretch>
        </p:blipFill>
        <p:spPr>
          <a:xfrm>
            <a:off x="6934200" y="3810000"/>
            <a:ext cx="1600200" cy="2590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jpg"/>
          <p:cNvPicPr/>
          <p:nvPr/>
        </p:nvPicPr>
        <p:blipFill>
          <a:blip r:embed="rId5" cstate="print"/>
          <a:stretch>
            <a:fillRect/>
          </a:stretch>
        </p:blipFill>
        <p:spPr>
          <a:xfrm>
            <a:off x="5029200" y="2667000"/>
            <a:ext cx="1447800"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jpg"/>
          <p:cNvPicPr/>
          <p:nvPr/>
        </p:nvPicPr>
        <p:blipFill>
          <a:blip r:embed="rId6" cstate="print"/>
          <a:stretch>
            <a:fillRect/>
          </a:stretch>
        </p:blipFill>
        <p:spPr>
          <a:xfrm>
            <a:off x="3124200" y="1600200"/>
            <a:ext cx="1447800"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38400" y="152400"/>
            <a:ext cx="5791200" cy="1143000"/>
          </a:xfrm>
        </p:spPr>
        <p:txBody>
          <a:bodyPr>
            <a:normAutofit fontScale="90000"/>
          </a:bodyPr>
          <a:lstStyle/>
          <a:p>
            <a:pPr algn="ctr"/>
            <a:r>
              <a:rPr lang="en-US" b="1" dirty="0" smtClean="0"/>
              <a:t>Cairo Museum</a:t>
            </a:r>
            <a:r>
              <a:rPr lang="en-US" dirty="0" smtClean="0"/>
              <a:t/>
            </a:r>
            <a:br>
              <a:rPr lang="en-US" dirty="0" smtClean="0"/>
            </a:br>
            <a:r>
              <a:rPr lang="en-US" sz="2400" b="1" dirty="0" smtClean="0">
                <a:solidFill>
                  <a:schemeClr val="accent6">
                    <a:lumMod val="20000"/>
                    <a:lumOff val="80000"/>
                  </a:schemeClr>
                </a:solidFill>
                <a:latin typeface="Castellar" pitchFamily="18" charset="0"/>
              </a:rPr>
              <a:t>National Park Service</a:t>
            </a:r>
            <a:endParaRPr lang="en-US" b="1" dirty="0">
              <a:solidFill>
                <a:schemeClr val="accent6">
                  <a:lumMod val="20000"/>
                  <a:lumOff val="80000"/>
                </a:schemeClr>
              </a:solidFill>
              <a:latin typeface="Castellar" pitchFamily="18" charset="0"/>
            </a:endParaRPr>
          </a:p>
        </p:txBody>
      </p:sp>
      <p:pic>
        <p:nvPicPr>
          <p:cNvPr id="1032" name="Picture 8" descr="C:\Documents and Settings\judy\My Documents\My Pictures\Picture\National Park Information\Cairo Pics\MVC-193S.JPG"/>
          <p:cNvPicPr>
            <a:picLocks noChangeAspect="1" noChangeArrowheads="1"/>
          </p:cNvPicPr>
          <p:nvPr/>
        </p:nvPicPr>
        <p:blipFill>
          <a:blip r:embed="rId3" cstate="print"/>
          <a:srcRect/>
          <a:stretch>
            <a:fillRect/>
          </a:stretch>
        </p:blipFill>
        <p:spPr bwMode="auto">
          <a:xfrm>
            <a:off x="6096000" y="4114800"/>
            <a:ext cx="2489200" cy="19812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3" name="Picture 9" descr="C:\Documents and Settings\judy\My Documents\My Pictures\Picture\National Park Information\Cairo Pics\MVC-180S.JPG"/>
          <p:cNvPicPr>
            <a:picLocks noChangeAspect="1" noChangeArrowheads="1"/>
          </p:cNvPicPr>
          <p:nvPr/>
        </p:nvPicPr>
        <p:blipFill>
          <a:blip r:embed="rId4" cstate="print"/>
          <a:srcRect/>
          <a:stretch>
            <a:fillRect/>
          </a:stretch>
        </p:blipFill>
        <p:spPr bwMode="auto">
          <a:xfrm>
            <a:off x="3276600" y="4648200"/>
            <a:ext cx="2547528" cy="1905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4" name="Picture 10" descr="C:\Documents and Settings\judy\My Documents\My Pictures\Picture\National Park Information\Cairo Pics\MVC-175S.JPG"/>
          <p:cNvPicPr>
            <a:picLocks noChangeAspect="1" noChangeArrowheads="1"/>
          </p:cNvPicPr>
          <p:nvPr/>
        </p:nvPicPr>
        <p:blipFill>
          <a:blip r:embed="rId5" cstate="print"/>
          <a:srcRect/>
          <a:stretch>
            <a:fillRect/>
          </a:stretch>
        </p:blipFill>
        <p:spPr bwMode="auto">
          <a:xfrm>
            <a:off x="3352800" y="1752600"/>
            <a:ext cx="2514600" cy="1905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5" name="Picture 11" descr="C:\Documents and Settings\judy\My Documents\My Pictures\Picture\National Park Information\Cairo Pics\MVC-002S.JPG"/>
          <p:cNvPicPr>
            <a:picLocks noChangeAspect="1" noChangeArrowheads="1"/>
          </p:cNvPicPr>
          <p:nvPr/>
        </p:nvPicPr>
        <p:blipFill>
          <a:blip r:embed="rId6" cstate="print"/>
          <a:srcRect/>
          <a:stretch>
            <a:fillRect/>
          </a:stretch>
        </p:blipFill>
        <p:spPr bwMode="auto">
          <a:xfrm>
            <a:off x="381000" y="4267200"/>
            <a:ext cx="2590800" cy="19812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6" name="Picture 12" descr="C:\Documents and Settings\judy\My Documents\My Pictures\Picture\National Park Information\Cairo Pics\MVC-001S.JPG"/>
          <p:cNvPicPr>
            <a:picLocks noChangeAspect="1" noChangeArrowheads="1"/>
          </p:cNvPicPr>
          <p:nvPr/>
        </p:nvPicPr>
        <p:blipFill>
          <a:blip r:embed="rId7" cstate="print"/>
          <a:srcRect/>
          <a:stretch>
            <a:fillRect/>
          </a:stretch>
        </p:blipFill>
        <p:spPr bwMode="auto">
          <a:xfrm>
            <a:off x="381000" y="2057400"/>
            <a:ext cx="2616200" cy="196215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13" descr="C:\Documents and Settings\judy\My Documents\My Pictures\Picture\National Park Information\Cairo Pics\cariophoto.jpg"/>
          <p:cNvPicPr>
            <a:picLocks noChangeAspect="1" noChangeArrowheads="1"/>
          </p:cNvPicPr>
          <p:nvPr/>
        </p:nvPicPr>
        <p:blipFill>
          <a:blip r:embed="rId8" cstate="print"/>
          <a:srcRect/>
          <a:stretch>
            <a:fillRect/>
          </a:stretch>
        </p:blipFill>
        <p:spPr bwMode="auto">
          <a:xfrm>
            <a:off x="6172200" y="1981200"/>
            <a:ext cx="2514600" cy="1897185"/>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1" descr="truckla2[1] Letter Head"/>
          <p:cNvPicPr>
            <a:picLocks noChangeAspect="1" noChangeArrowheads="1"/>
          </p:cNvPicPr>
          <p:nvPr/>
        </p:nvPicPr>
        <p:blipFill>
          <a:blip r:embed="rId9" cstate="print"/>
          <a:srcRect/>
          <a:stretch>
            <a:fillRect/>
          </a:stretch>
        </p:blipFill>
        <p:spPr bwMode="auto">
          <a:xfrm>
            <a:off x="228600" y="228600"/>
            <a:ext cx="2438400" cy="1083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1003">
            <a:schemeClr val="dk1"/>
          </a:fillRef>
          <a:effectRef idx="0">
            <a:scrgbClr r="0" g="0" b="0"/>
          </a:effectRef>
          <a:fontRef idx="major"/>
        </p:style>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descr="http://us.mg4.mail.yahoo.com/ya/download?fid=Truckla%2520Pictures&amp;mid=1_6091_AFUOw0MAAQMOSZz%2FhwGcfTdEIQM&amp;pid=2&amp;tnef=&amp;YY=1235080457937&amp;newid=1&amp;clean=0&amp;inline=1"/>
          <p:cNvSpPr>
            <a:spLocks noChangeAspect="1" noChangeArrowheads="1"/>
          </p:cNvSpPr>
          <p:nvPr/>
        </p:nvSpPr>
        <p:spPr bwMode="auto">
          <a:xfrm>
            <a:off x="63500" y="-2109788"/>
            <a:ext cx="5876925" cy="4410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2228" name="AutoShape 4" descr="http://us.mg4.mail.yahoo.com/ya/download?fid=Truckla%2520Pictures&amp;mid=1_6091_AFUOw0MAAQMOSZz%2FhwGcfTdEIQM&amp;pid=4&amp;tnef=&amp;YY=1235080457937&amp;newid=1&amp;clean=0&amp;inline=1"/>
          <p:cNvSpPr>
            <a:spLocks noChangeAspect="1" noChangeArrowheads="1"/>
          </p:cNvSpPr>
          <p:nvPr/>
        </p:nvSpPr>
        <p:spPr bwMode="auto">
          <a:xfrm>
            <a:off x="63500" y="-2109788"/>
            <a:ext cx="5876925" cy="4410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0" y="1752600"/>
            <a:ext cx="4572000" cy="954107"/>
          </a:xfrm>
          <a:prstGeom prst="rect">
            <a:avLst/>
          </a:prstGeom>
        </p:spPr>
        <p:txBody>
          <a:bodyPr>
            <a:spAutoFit/>
          </a:bodyPr>
          <a:lstStyle/>
          <a:p>
            <a:r>
              <a:rPr lang="en-US" sz="1400" u="sng" dirty="0" smtClean="0"/>
              <a:t>Contract #</a:t>
            </a:r>
            <a:r>
              <a:rPr lang="en-US" sz="1400" dirty="0" smtClean="0"/>
              <a:t> Q5600040177</a:t>
            </a:r>
          </a:p>
          <a:p>
            <a:r>
              <a:rPr lang="en-US" sz="1400" dirty="0" smtClean="0"/>
              <a:t>Vicksburg National Military Park </a:t>
            </a:r>
          </a:p>
          <a:p>
            <a:r>
              <a:rPr lang="en-US" sz="1400" dirty="0" smtClean="0"/>
              <a:t>(Erosion on graveyard and Fort Hill Dr.)</a:t>
            </a:r>
          </a:p>
          <a:p>
            <a:r>
              <a:rPr lang="en-US" sz="1400" dirty="0" smtClean="0"/>
              <a:t>06/04-09/04</a:t>
            </a:r>
          </a:p>
        </p:txBody>
      </p:sp>
      <p:pic>
        <p:nvPicPr>
          <p:cNvPr id="52229" name="Picture 5" descr="C:\Documents and Settings\judy\My Documents\My Pictures\Picture\National Park Information\Erosion Control Pics\MVC-039S.JPG"/>
          <p:cNvPicPr>
            <a:picLocks noChangeAspect="1" noChangeArrowheads="1"/>
          </p:cNvPicPr>
          <p:nvPr/>
        </p:nvPicPr>
        <p:blipFill>
          <a:blip r:embed="rId3" cstate="print"/>
          <a:srcRect/>
          <a:stretch>
            <a:fillRect/>
          </a:stretch>
        </p:blipFill>
        <p:spPr bwMode="auto">
          <a:xfrm>
            <a:off x="1752600" y="3124200"/>
            <a:ext cx="2192337" cy="164425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2230" name="Picture 6" descr="C:\Documents and Settings\judy\My Documents\My Pictures\Picture\National Park Information\Erosion Control Pics\MVC-063S.JPG"/>
          <p:cNvPicPr>
            <a:picLocks noChangeAspect="1" noChangeArrowheads="1"/>
          </p:cNvPicPr>
          <p:nvPr/>
        </p:nvPicPr>
        <p:blipFill>
          <a:blip r:embed="rId4" cstate="print"/>
          <a:srcRect/>
          <a:stretch>
            <a:fillRect/>
          </a:stretch>
        </p:blipFill>
        <p:spPr bwMode="auto">
          <a:xfrm>
            <a:off x="4114800" y="5029200"/>
            <a:ext cx="2209800" cy="15714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2231" name="Picture 7" descr="C:\Documents and Settings\judy\My Documents\My Pictures\Picture\National Park Information\Erosion Control Pics\MVC-075S.JPG"/>
          <p:cNvPicPr>
            <a:picLocks noChangeAspect="1" noChangeArrowheads="1"/>
          </p:cNvPicPr>
          <p:nvPr/>
        </p:nvPicPr>
        <p:blipFill>
          <a:blip r:embed="rId5" cstate="print"/>
          <a:srcRect/>
          <a:stretch>
            <a:fillRect/>
          </a:stretch>
        </p:blipFill>
        <p:spPr bwMode="auto">
          <a:xfrm>
            <a:off x="6553200" y="5029200"/>
            <a:ext cx="2240280" cy="1600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2232" name="Picture 8" descr="C:\Documents and Settings\judy\My Documents\My Pictures\Picture\National Park Information\Erosion Control Pics\MVC-055S.JPG"/>
          <p:cNvPicPr>
            <a:picLocks noChangeAspect="1" noChangeArrowheads="1"/>
          </p:cNvPicPr>
          <p:nvPr/>
        </p:nvPicPr>
        <p:blipFill>
          <a:blip r:embed="rId6" cstate="print"/>
          <a:srcRect/>
          <a:stretch>
            <a:fillRect/>
          </a:stretch>
        </p:blipFill>
        <p:spPr bwMode="auto">
          <a:xfrm>
            <a:off x="6553200" y="3124200"/>
            <a:ext cx="2209800" cy="1676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2233" name="Picture 9" descr="C:\Documents and Settings\judy\My Documents\My Pictures\Picture\National Park Information\Erosion Control Pics\MVC-043S.JPG"/>
          <p:cNvPicPr>
            <a:picLocks noChangeAspect="1" noChangeArrowheads="1"/>
          </p:cNvPicPr>
          <p:nvPr/>
        </p:nvPicPr>
        <p:blipFill>
          <a:blip r:embed="rId7" cstate="print"/>
          <a:srcRect/>
          <a:stretch>
            <a:fillRect/>
          </a:stretch>
        </p:blipFill>
        <p:spPr bwMode="auto">
          <a:xfrm>
            <a:off x="1752600" y="5029200"/>
            <a:ext cx="2101850" cy="15763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2234" name="Picture 10" descr="C:\Documents and Settings\judy\My Documents\My Pictures\Picture\National Park Information\Erosion Control Pics\MVC-048S.JPG"/>
          <p:cNvPicPr>
            <a:picLocks noChangeAspect="1" noChangeArrowheads="1"/>
          </p:cNvPicPr>
          <p:nvPr/>
        </p:nvPicPr>
        <p:blipFill>
          <a:blip r:embed="rId8" cstate="print"/>
          <a:srcRect/>
          <a:stretch>
            <a:fillRect/>
          </a:stretch>
        </p:blipFill>
        <p:spPr bwMode="auto">
          <a:xfrm>
            <a:off x="4191000" y="3124200"/>
            <a:ext cx="2082800" cy="1676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2235" name="Picture 11" descr="C:\Documents and Settings\judy\My Documents\My Pictures\Picture\National Park Information\Erosion Control Pics\MVC-050S.JPG"/>
          <p:cNvPicPr>
            <a:picLocks noChangeAspect="1" noChangeArrowheads="1"/>
          </p:cNvPicPr>
          <p:nvPr/>
        </p:nvPicPr>
        <p:blipFill>
          <a:blip r:embed="rId9" cstate="print"/>
          <a:srcRect/>
          <a:stretch>
            <a:fillRect/>
          </a:stretch>
        </p:blipFill>
        <p:spPr bwMode="auto">
          <a:xfrm>
            <a:off x="4114800" y="1219200"/>
            <a:ext cx="2133600" cy="160377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2236" name="Picture 12" descr="C:\Documents and Settings\judy\My Documents\My Pictures\Picture\National Park Information\Erosion Control Pics\MVC-056S.JPG"/>
          <p:cNvPicPr>
            <a:picLocks noChangeAspect="1" noChangeArrowheads="1"/>
          </p:cNvPicPr>
          <p:nvPr/>
        </p:nvPicPr>
        <p:blipFill>
          <a:blip r:embed="rId10" cstate="print"/>
          <a:srcRect/>
          <a:stretch>
            <a:fillRect/>
          </a:stretch>
        </p:blipFill>
        <p:spPr bwMode="auto">
          <a:xfrm>
            <a:off x="6553200" y="1219200"/>
            <a:ext cx="2205037" cy="1600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1" name="Picture 3" descr="truckla2[1] Letter Head"/>
          <p:cNvPicPr>
            <a:picLocks noChangeAspect="1" noChangeArrowheads="1"/>
          </p:cNvPicPr>
          <p:nvPr/>
        </p:nvPicPr>
        <p:blipFill>
          <a:blip r:embed="rId11" cstate="print"/>
          <a:srcRect/>
          <a:stretch>
            <a:fillRect/>
          </a:stretch>
        </p:blipFill>
        <p:spPr bwMode="auto">
          <a:xfrm>
            <a:off x="1981200" y="228600"/>
            <a:ext cx="4953000" cy="609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style>
          <a:lnRef idx="0">
            <a:scrgbClr r="0" g="0" b="0"/>
          </a:lnRef>
          <a:fillRef idx="1002">
            <a:schemeClr val="dk2"/>
          </a:fillRef>
          <a:effectRef idx="0">
            <a:scrgbClr r="0" g="0" b="0"/>
          </a:effectRef>
          <a:fontRef idx="major"/>
        </p:style>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780</TotalTime>
  <Words>1131</Words>
  <Application>Microsoft Office PowerPoint</Application>
  <PresentationFormat>On-screen Show (4:3)</PresentationFormat>
  <Paragraphs>497</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Technic</vt:lpstr>
      <vt:lpstr>Dependable and Reliable</vt:lpstr>
      <vt:lpstr>     </vt:lpstr>
      <vt:lpstr>CAPABILITIES</vt:lpstr>
      <vt:lpstr>…CONT</vt:lpstr>
      <vt:lpstr>VICKSBURG MILITARY PARK</vt:lpstr>
      <vt:lpstr>VICKSBURG MILITARY PARK</vt:lpstr>
      <vt:lpstr>VICKSBURG MILITARY PARK</vt:lpstr>
      <vt:lpstr>Cairo Museum National Park Service</vt:lpstr>
      <vt:lpstr>Slide 9</vt:lpstr>
      <vt:lpstr>…CONT</vt:lpstr>
      <vt:lpstr>Fort  Donelson </vt:lpstr>
      <vt:lpstr>…CONT</vt:lpstr>
      <vt:lpstr>…CONT</vt:lpstr>
      <vt:lpstr>Slide 14</vt:lpstr>
      <vt:lpstr>Slide 15</vt:lpstr>
      <vt:lpstr>Slide 16</vt:lpstr>
      <vt:lpstr>CUMBERLAND, MARYLAND (FEMA)</vt:lpstr>
      <vt:lpstr>CUMBERLAND, MARYLAND (FEMA DRAINAGE)</vt:lpstr>
      <vt:lpstr>MORGAN CITY, LA (ATCHAFALAYA RIVER &amp; BAYOUS CHENE BOEUF AND BLACK LOUISIANA, DCAS)</vt:lpstr>
      <vt:lpstr>W912P9-09-D-0511(98.6) W912P9-09-D-0512(20.0) </vt:lpstr>
      <vt:lpstr> National Resource Conservation Service</vt:lpstr>
      <vt:lpstr>Slide 22</vt:lpstr>
      <vt:lpstr> PERRY CREEK  (Stabilization Work on Perry Creek in Grenada County, Mississippi)  </vt:lpstr>
      <vt:lpstr> Corps of Engineers, New Orleans</vt:lpstr>
      <vt:lpstr> Calhoun County, MS Riser Pipe Grade Control Structures, RP-04-03</vt:lpstr>
      <vt:lpstr> Other Contracts</vt:lpstr>
      <vt:lpstr> Other Contracts</vt:lpstr>
      <vt:lpstr> Other Contracts</vt:lpstr>
      <vt:lpstr> Other Contracts</vt:lpstr>
      <vt:lpstr> Other Contracts</vt:lpstr>
    </vt:vector>
  </TitlesOfParts>
  <Company>Simpson Manufacturing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Dependable and Reliable</dc:title>
  <dc:creator>Lamar</dc:creator>
  <cp:lastModifiedBy>LDOT</cp:lastModifiedBy>
  <cp:revision>80</cp:revision>
  <dcterms:created xsi:type="dcterms:W3CDTF">2009-08-10T14:29:26Z</dcterms:created>
  <dcterms:modified xsi:type="dcterms:W3CDTF">2014-08-19T02:55:58Z</dcterms:modified>
</cp:coreProperties>
</file>